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slides/slide9.xml" ContentType="application/vnd.openxmlformats-officedocument.presentationml.slide+xml"/>
  <Override PartName="/ppt/embeddings/oleObject4.bin" ContentType="application/vnd.openxmlformats-officedocument.oleObject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slides/slide38.xml" ContentType="application/vnd.openxmlformats-officedocument.presentationml.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s/slide34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docProps/app.xml" ContentType="application/vnd.openxmlformats-officedocument.extended-properties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embeddings/oleObject5.bin" ContentType="application/vnd.openxmlformats-officedocument.oleObject"/>
  <Override PartName="/ppt/slides/slide15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ppt/slides/slide39.xml" ContentType="application/vnd.openxmlformats-officedocument.presentationml.slide+xml"/>
  <Override PartName="/ppt/charts/chart1.xml" ContentType="application/vnd.openxmlformats-officedocument.drawingml.chart+xml"/>
  <Override PartName="/ppt/embeddings/oleObject1.bin" ContentType="application/vnd.openxmlformats-officedocument.oleObject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ppt/slides/slide27.xml" ContentType="application/vnd.openxmlformats-officedocument.presentationml.slide+xml"/>
  <Override PartName="/ppt/slides/slide35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theme/theme3.xml" ContentType="application/vnd.openxmlformats-officedocument.them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embeddings/oleObject6.bin" ContentType="application/vnd.openxmlformats-officedocument.oleObject"/>
  <Override PartName="/ppt/slides/slide16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7.xml" ContentType="application/vnd.openxmlformats-officedocument.presentationml.slide+xml"/>
  <Override PartName="/ppt/charts/chart2.xml" ContentType="application/vnd.openxmlformats-officedocument.drawingml.chart+xml"/>
  <Override PartName="/ppt/presentation.xml" ContentType="application/vnd.openxmlformats-officedocument.presentationml.presentation.main+xml"/>
  <Override PartName="/ppt/embeddings/oleObject2.bin" ContentType="application/vnd.openxmlformats-officedocument.oleObject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Default Extension="vml" ContentType="application/vnd.openxmlformats-officedocument.vmlDrawing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s/slide36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Default Extension="tiff" ContentType="image/tiff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embeddings/oleObject3.bin" ContentType="application/vnd.openxmlformats-officedocument.oleObject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37.xml" ContentType="application/vnd.openxmlformats-officedocument.presentationml.slide+xml"/>
  <Override PartName="/ppt/slides/slide29.xml" ContentType="application/vnd.openxmlformats-officedocument.presentationml.slide+xml"/>
  <Default Extension="wmf" ContentType="image/x-wmf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702" r:id="rId1"/>
  </p:sldMasterIdLst>
  <p:notesMasterIdLst>
    <p:notesMasterId r:id="rId42"/>
  </p:notesMasterIdLst>
  <p:handoutMasterIdLst>
    <p:handoutMasterId r:id="rId43"/>
  </p:handoutMasterIdLst>
  <p:sldIdLst>
    <p:sldId id="256" r:id="rId2"/>
    <p:sldId id="257" r:id="rId3"/>
    <p:sldId id="330" r:id="rId4"/>
    <p:sldId id="271" r:id="rId5"/>
    <p:sldId id="273" r:id="rId6"/>
    <p:sldId id="272" r:id="rId7"/>
    <p:sldId id="324" r:id="rId8"/>
    <p:sldId id="321" r:id="rId9"/>
    <p:sldId id="329" r:id="rId10"/>
    <p:sldId id="325" r:id="rId11"/>
    <p:sldId id="328" r:id="rId12"/>
    <p:sldId id="326" r:id="rId13"/>
    <p:sldId id="331" r:id="rId14"/>
    <p:sldId id="339" r:id="rId15"/>
    <p:sldId id="335" r:id="rId16"/>
    <p:sldId id="336" r:id="rId17"/>
    <p:sldId id="337" r:id="rId18"/>
    <p:sldId id="334" r:id="rId19"/>
    <p:sldId id="338" r:id="rId20"/>
    <p:sldId id="341" r:id="rId21"/>
    <p:sldId id="333" r:id="rId22"/>
    <p:sldId id="340" r:id="rId23"/>
    <p:sldId id="275" r:id="rId24"/>
    <p:sldId id="322" r:id="rId25"/>
    <p:sldId id="276" r:id="rId26"/>
    <p:sldId id="278" r:id="rId27"/>
    <p:sldId id="323" r:id="rId28"/>
    <p:sldId id="283" r:id="rId29"/>
    <p:sldId id="342" r:id="rId30"/>
    <p:sldId id="343" r:id="rId31"/>
    <p:sldId id="267" r:id="rId32"/>
    <p:sldId id="266" r:id="rId33"/>
    <p:sldId id="304" r:id="rId34"/>
    <p:sldId id="307" r:id="rId35"/>
    <p:sldId id="265" r:id="rId36"/>
    <p:sldId id="286" r:id="rId37"/>
    <p:sldId id="287" r:id="rId38"/>
    <p:sldId id="345" r:id="rId39"/>
    <p:sldId id="319" r:id="rId40"/>
    <p:sldId id="344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/>
  <p:clrMru>
    <a:srgbClr val="D9D9D9"/>
    <a:srgbClr val="F1F1F1"/>
    <a:srgbClr val="385683"/>
    <a:srgbClr val="D6D600"/>
  </p:clrMru>
  <p:extLst>
    <p:ext uri="{E76CE94A-603C-4142-B9EB-6D1370010A27}">
      <p14:discardImageEditData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 showGuides="1">
      <p:cViewPr>
        <p:scale>
          <a:sx n="150" d="100"/>
          <a:sy n="150" d="100"/>
        </p:scale>
        <p:origin x="-496" y="14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jwood:Dropbox:My%20Documents:grants:SBIR-Software:PreliminaryData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jwood:Dropbox:My%20Documents:Apotex:EndocrineWB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18"/>
  <c:chart>
    <c:plotArea>
      <c:layout>
        <c:manualLayout>
          <c:layoutTarget val="inner"/>
          <c:xMode val="edge"/>
          <c:yMode val="edge"/>
          <c:x val="0.163573535506204"/>
          <c:y val="0.0286044713160855"/>
          <c:w val="0.774877501767387"/>
          <c:h val="0.795184547244094"/>
        </c:manualLayout>
      </c:layout>
      <c:scatterChart>
        <c:scatterStyle val="lineMarker"/>
        <c:ser>
          <c:idx val="0"/>
          <c:order val="0"/>
          <c:tx>
            <c:v>Heart</c:v>
          </c:tx>
          <c:spPr>
            <a:ln>
              <a:solidFill>
                <a:srgbClr val="FF0000"/>
              </a:solidFill>
            </a:ln>
          </c:spPr>
          <c:xVal>
            <c:numRef>
              <c:f>Sheet1!$C$1514:$C$1523</c:f>
              <c:numCache>
                <c:formatCode>General</c:formatCode>
                <c:ptCount val="10"/>
                <c:pt idx="0">
                  <c:v>2002.0</c:v>
                </c:pt>
                <c:pt idx="1">
                  <c:v>2003.0</c:v>
                </c:pt>
                <c:pt idx="2">
                  <c:v>2004.0</c:v>
                </c:pt>
                <c:pt idx="3">
                  <c:v>2005.0</c:v>
                </c:pt>
                <c:pt idx="4">
                  <c:v>2006.0</c:v>
                </c:pt>
                <c:pt idx="5">
                  <c:v>2007.0</c:v>
                </c:pt>
                <c:pt idx="6">
                  <c:v>2008.0</c:v>
                </c:pt>
                <c:pt idx="7">
                  <c:v>2009.0</c:v>
                </c:pt>
                <c:pt idx="8">
                  <c:v>2010.0</c:v>
                </c:pt>
                <c:pt idx="9">
                  <c:v>2011.0</c:v>
                </c:pt>
              </c:numCache>
            </c:numRef>
          </c:xVal>
          <c:yVal>
            <c:numRef>
              <c:f>Sheet1!$D$1514:$D$1523</c:f>
              <c:numCache>
                <c:formatCode>General</c:formatCode>
                <c:ptCount val="10"/>
                <c:pt idx="0">
                  <c:v>29.0</c:v>
                </c:pt>
                <c:pt idx="1">
                  <c:v>78.0</c:v>
                </c:pt>
                <c:pt idx="2">
                  <c:v>52.0</c:v>
                </c:pt>
                <c:pt idx="3">
                  <c:v>105.0</c:v>
                </c:pt>
                <c:pt idx="4">
                  <c:v>192.0</c:v>
                </c:pt>
                <c:pt idx="5">
                  <c:v>174.0</c:v>
                </c:pt>
                <c:pt idx="6">
                  <c:v>213.0</c:v>
                </c:pt>
                <c:pt idx="7">
                  <c:v>156.0</c:v>
                </c:pt>
                <c:pt idx="8">
                  <c:v>110.0</c:v>
                </c:pt>
                <c:pt idx="9">
                  <c:v>98.0</c:v>
                </c:pt>
              </c:numCache>
            </c:numRef>
          </c:yVal>
        </c:ser>
        <c:ser>
          <c:idx val="1"/>
          <c:order val="1"/>
          <c:tx>
            <c:v>Abdomen</c:v>
          </c:tx>
          <c:spPr>
            <a:ln>
              <a:solidFill>
                <a:srgbClr val="3366FF"/>
              </a:solidFill>
            </a:ln>
          </c:spPr>
          <c:xVal>
            <c:numRef>
              <c:f>Sheet1!$C$1514:$C$1523</c:f>
              <c:numCache>
                <c:formatCode>General</c:formatCode>
                <c:ptCount val="10"/>
                <c:pt idx="0">
                  <c:v>2002.0</c:v>
                </c:pt>
                <c:pt idx="1">
                  <c:v>2003.0</c:v>
                </c:pt>
                <c:pt idx="2">
                  <c:v>2004.0</c:v>
                </c:pt>
                <c:pt idx="3">
                  <c:v>2005.0</c:v>
                </c:pt>
                <c:pt idx="4">
                  <c:v>2006.0</c:v>
                </c:pt>
                <c:pt idx="5">
                  <c:v>2007.0</c:v>
                </c:pt>
                <c:pt idx="6">
                  <c:v>2008.0</c:v>
                </c:pt>
                <c:pt idx="7">
                  <c:v>2009.0</c:v>
                </c:pt>
                <c:pt idx="8">
                  <c:v>2010.0</c:v>
                </c:pt>
                <c:pt idx="9">
                  <c:v>2011.0</c:v>
                </c:pt>
              </c:numCache>
            </c:numRef>
          </c:xVal>
          <c:yVal>
            <c:numRef>
              <c:f>Sheet1!$AV$1514:$AV$1523</c:f>
              <c:numCache>
                <c:formatCode>General</c:formatCode>
                <c:ptCount val="10"/>
                <c:pt idx="0">
                  <c:v>22.0</c:v>
                </c:pt>
                <c:pt idx="1">
                  <c:v>77.0</c:v>
                </c:pt>
                <c:pt idx="2">
                  <c:v>64.0</c:v>
                </c:pt>
                <c:pt idx="3">
                  <c:v>110.0</c:v>
                </c:pt>
                <c:pt idx="4">
                  <c:v>193.0</c:v>
                </c:pt>
                <c:pt idx="5">
                  <c:v>177.0</c:v>
                </c:pt>
                <c:pt idx="6">
                  <c:v>192.0</c:v>
                </c:pt>
                <c:pt idx="7">
                  <c:v>184.0</c:v>
                </c:pt>
                <c:pt idx="8">
                  <c:v>213.0</c:v>
                </c:pt>
                <c:pt idx="9">
                  <c:v>191.0</c:v>
                </c:pt>
              </c:numCache>
            </c:numRef>
          </c:yVal>
        </c:ser>
        <c:axId val="1294847288"/>
        <c:axId val="1294835160"/>
      </c:scatterChart>
      <c:valAx>
        <c:axId val="1294847288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Year</a:t>
                </a:r>
              </a:p>
            </c:rich>
          </c:tx>
          <c:layout/>
        </c:title>
        <c:numFmt formatCode="General" sourceLinked="1"/>
        <c:tickLblPos val="nextTo"/>
        <c:crossAx val="1294835160"/>
        <c:crosses val="autoZero"/>
        <c:crossBetween val="midCat"/>
      </c:valAx>
      <c:valAx>
        <c:axId val="1294835160"/>
        <c:scaling>
          <c:orientation val="minMax"/>
        </c:scaling>
        <c:axPos val="l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# Cases</a:t>
                </a:r>
              </a:p>
            </c:rich>
          </c:tx>
          <c:layout/>
        </c:title>
        <c:numFmt formatCode="General" sourceLinked="1"/>
        <c:tickLblPos val="nextTo"/>
        <c:crossAx val="1294847288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199754272202043"/>
          <c:y val="0.0460777559055118"/>
          <c:w val="0.209580838323353"/>
          <c:h val="0.161454583802025"/>
        </c:manualLayout>
      </c:layout>
    </c:legend>
    <c:plotVisOnly val="1"/>
  </c:chart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18"/>
  <c:chart>
    <c:autoTitleDeleted val="1"/>
    <c:plotArea>
      <c:layout>
        <c:manualLayout>
          <c:layoutTarget val="inner"/>
          <c:xMode val="edge"/>
          <c:yMode val="edge"/>
          <c:x val="0.163845596392548"/>
          <c:y val="0.0555555555555555"/>
          <c:w val="0.835008311461067"/>
          <c:h val="0.799648950131234"/>
        </c:manualLayout>
      </c:layout>
      <c:barChart>
        <c:barDir val="col"/>
        <c:grouping val="stacked"/>
        <c:ser>
          <c:idx val="0"/>
          <c:order val="0"/>
          <c:tx>
            <c:v>Normal</c:v>
          </c:tx>
          <c:spPr>
            <a:solidFill>
              <a:srgbClr val="008000"/>
            </a:solidFill>
          </c:spPr>
          <c:cat>
            <c:strRef>
              <c:f>Sheet1!$A$4:$A$6</c:f>
              <c:strCache>
                <c:ptCount val="3"/>
                <c:pt idx="0">
                  <c:v>T2* &gt; 20</c:v>
                </c:pt>
                <c:pt idx="1">
                  <c:v>10 &lt; T2* &lt; 20 </c:v>
                </c:pt>
                <c:pt idx="2">
                  <c:v>T2* &lt; 10</c:v>
                </c:pt>
              </c:strCache>
            </c:strRef>
          </c:cat>
          <c:val>
            <c:numRef>
              <c:f>Sheet1!$B$4:$B$6</c:f>
              <c:numCache>
                <c:formatCode>General</c:formatCode>
                <c:ptCount val="3"/>
                <c:pt idx="0">
                  <c:v>23.0</c:v>
                </c:pt>
                <c:pt idx="1">
                  <c:v>2.0</c:v>
                </c:pt>
                <c:pt idx="2">
                  <c:v>0.0</c:v>
                </c:pt>
              </c:numCache>
            </c:numRef>
          </c:val>
        </c:ser>
        <c:ser>
          <c:idx val="1"/>
          <c:order val="1"/>
          <c:tx>
            <c:v>Hypogonadal Hypogonadism</c:v>
          </c:tx>
          <c:spPr>
            <a:solidFill>
              <a:srgbClr val="FF0000"/>
            </a:solidFill>
          </c:spPr>
          <c:val>
            <c:numRef>
              <c:f>Sheet1!$C$4:$C$6</c:f>
              <c:numCache>
                <c:formatCode>General</c:formatCode>
                <c:ptCount val="3"/>
                <c:pt idx="0">
                  <c:v>6.0</c:v>
                </c:pt>
                <c:pt idx="1">
                  <c:v>5.0</c:v>
                </c:pt>
                <c:pt idx="2">
                  <c:v>5.0</c:v>
                </c:pt>
              </c:numCache>
            </c:numRef>
          </c:val>
        </c:ser>
        <c:overlap val="100"/>
        <c:axId val="521952184"/>
        <c:axId val="1179862776"/>
      </c:barChart>
      <c:catAx>
        <c:axId val="521952184"/>
        <c:scaling>
          <c:orientation val="minMax"/>
        </c:scaling>
        <c:axPos val="b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1179862776"/>
        <c:crosses val="autoZero"/>
        <c:auto val="1"/>
        <c:lblAlgn val="ctr"/>
        <c:lblOffset val="100"/>
      </c:catAx>
      <c:valAx>
        <c:axId val="1179862776"/>
        <c:scaling>
          <c:orientation val="minMax"/>
        </c:scaling>
        <c:axPos val="l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# Patients</a:t>
                </a:r>
              </a:p>
            </c:rich>
          </c:tx>
          <c:layout/>
        </c:title>
        <c:numFmt formatCode="General" sourceLinked="1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521952184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462964168850831"/>
          <c:y val="0.0302567133198545"/>
          <c:w val="0.440391265823079"/>
          <c:h val="0.353123024877526"/>
        </c:manualLayout>
      </c:layout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</c:chart>
  <c:externalData r:id="rId1"/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image" Target="../media/image42.png"/><Relationship Id="rId2" Type="http://schemas.openxmlformats.org/officeDocument/2006/relationships/image" Target="../media/image4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25AAD4-856B-8043-935B-9BE49978FC99}" type="datetimeFigureOut">
              <a:rPr lang="en-US" smtClean="0"/>
              <a:pPr/>
              <a:t>4/13/18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1FFA7-4936-5745-9D2D-7089219807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328841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185CD-5450-F646-82A5-4413BD76E715}" type="datetimeFigureOut">
              <a:rPr lang="en-US" smtClean="0"/>
              <a:pPr/>
              <a:t>4/13/18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0EF5C3-49D7-B74D-A9FE-84D0C1CC4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1751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EF5C3-49D7-B74D-A9FE-84D0C1CC494A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27094"/>
            <a:ext cx="7772400" cy="1470025"/>
          </a:xfrm>
        </p:spPr>
        <p:txBody>
          <a:bodyPr anchor="b" anchorCtr="0"/>
          <a:lstStyle>
            <a:lvl1pPr>
              <a:defRPr sz="5400">
                <a:gradFill>
                  <a:gsLst>
                    <a:gs pos="0">
                      <a:schemeClr val="tx2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1" y="3810000"/>
            <a:ext cx="7770812" cy="1752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600">
                <a:gradFill>
                  <a:gsLst>
                    <a:gs pos="0">
                      <a:schemeClr val="tx2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738282"/>
            <a:ext cx="7770813" cy="1048870"/>
          </a:xfrm>
          <a:effectLst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800" b="0" kern="1200">
                <a:solidFill>
                  <a:schemeClr val="tx2"/>
                </a:solidFill>
                <a:effectLst>
                  <a:outerShdw blurRad="38100" dist="12700" algn="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0" y="457200"/>
            <a:ext cx="4572000" cy="3173506"/>
          </a:xfrm>
          <a:ln w="10160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181600"/>
            <a:ext cx="7770813" cy="685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accent3"/>
              </a:buClr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4890247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7882"/>
            <a:ext cx="1524000" cy="532503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7882"/>
            <a:ext cx="5889812" cy="532503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6052928" y="3115195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41763"/>
            <a:ext cx="40386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354BFA-12A0-1240-B045-1B1D622A7C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26440"/>
            <a:ext cx="7770813" cy="1472184"/>
          </a:xfrm>
        </p:spPr>
        <p:txBody>
          <a:bodyPr anchor="b" anchorCtr="0"/>
          <a:lstStyle>
            <a:lvl1pPr algn="ctr">
              <a:defRPr sz="5400" b="0" i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3813048"/>
            <a:ext cx="7770813" cy="1755648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209801"/>
            <a:ext cx="3657600" cy="36576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2209801"/>
            <a:ext cx="3657600" cy="36576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27238"/>
            <a:ext cx="3657600" cy="639762"/>
          </a:xfrm>
        </p:spPr>
        <p:txBody>
          <a:bodyPr anchor="ctr" anchorCtr="0"/>
          <a:lstStyle>
            <a:lvl1pPr marL="0" indent="0" algn="ctr">
              <a:spcBef>
                <a:spcPts val="30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819400"/>
            <a:ext cx="3657600" cy="3048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2027238"/>
            <a:ext cx="3657600" cy="639762"/>
          </a:xfrm>
        </p:spPr>
        <p:txBody>
          <a:bodyPr anchor="ctr" anchorCtr="0"/>
          <a:lstStyle>
            <a:lvl1pPr marL="0" indent="0" algn="ctr">
              <a:spcBef>
                <a:spcPts val="30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819400"/>
            <a:ext cx="3657600" cy="3048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6" y="914400"/>
            <a:ext cx="3657600" cy="1162050"/>
          </a:xfrm>
        </p:spPr>
        <p:txBody>
          <a:bodyPr anchor="b"/>
          <a:lstStyle>
            <a:lvl1pPr algn="ctr">
              <a:defRPr sz="3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6118" y="457199"/>
            <a:ext cx="3657600" cy="54102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6" y="2590799"/>
            <a:ext cx="3657600" cy="2895601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9013" y="914400"/>
            <a:ext cx="3657600" cy="1161288"/>
          </a:xfrm>
          <a:effectLst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800" b="0" kern="1200">
                <a:solidFill>
                  <a:schemeClr val="tx2"/>
                </a:solidFill>
                <a:effectLst>
                  <a:outerShdw blurRad="38100" dist="12700" algn="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58906" y="457200"/>
            <a:ext cx="3657600" cy="5413248"/>
          </a:xfrm>
          <a:ln w="10160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013" y="2587752"/>
            <a:ext cx="3657600" cy="2898648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accent3"/>
              </a:buClr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04853" y="2286000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289115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7236"/>
            <a:ext cx="7770813" cy="1371600"/>
          </a:xfrm>
          <a:prstGeom prst="rect">
            <a:avLst/>
          </a:prstGeom>
          <a:effectLst/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9800"/>
            <a:ext cx="7770813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6289115"/>
            <a:ext cx="2375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E86F1-71DD-4148-BC5F-747F8AF9F7C9}" type="datetimeFigureOut">
              <a:rPr lang="en-US" smtClean="0"/>
              <a:pPr/>
              <a:t>4/13/18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9624" y="6289115"/>
            <a:ext cx="3155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2"/>
          </a:solidFill>
          <a:effectLst>
            <a:outerShdw blurRad="38100" dist="12700" algn="l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ts val="2000"/>
        </a:spcBef>
        <a:buClr>
          <a:schemeClr val="accent3"/>
        </a:buClr>
        <a:buFont typeface="Arial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accent3">
            <a:lumMod val="50000"/>
          </a:schemeClr>
        </a:buClr>
        <a:buFont typeface="Arial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ts val="600"/>
        </a:spcBef>
        <a:buClr>
          <a:schemeClr val="accent3"/>
        </a:buClr>
        <a:buFont typeface="Arial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457200" algn="l" defTabSz="914400" rtl="0" eaLnBrk="1" latinLnBrk="0" hangingPunct="1">
        <a:spcBef>
          <a:spcPts val="600"/>
        </a:spcBef>
        <a:buClr>
          <a:schemeClr val="accent3">
            <a:lumMod val="50000"/>
          </a:schemeClr>
        </a:buClr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457200" algn="l" defTabSz="914400" rtl="0" eaLnBrk="1" latinLnBrk="0" hangingPunct="1">
        <a:spcBef>
          <a:spcPts val="600"/>
        </a:spcBef>
        <a:buClr>
          <a:schemeClr val="accent3"/>
        </a:buClr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jwood@chla.usc.edu" TargetMode="External"/><Relationship Id="rId3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jpe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jpeg"/><Relationship Id="rId3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3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32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wmf"/><Relationship Id="rId3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3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Relationship Id="rId3" Type="http://schemas.openxmlformats.org/officeDocument/2006/relationships/image" Target="../media/image40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Relationship Id="rId3" Type="http://schemas.openxmlformats.org/officeDocument/2006/relationships/image" Target="../media/image4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oleObject" Target="../embeddings/oleObject2.bin"/><Relationship Id="rId5" Type="http://schemas.openxmlformats.org/officeDocument/2006/relationships/oleObject" Target="../embeddings/oleObject3.bin"/><Relationship Id="rId6" Type="http://schemas.openxmlformats.org/officeDocument/2006/relationships/oleObject" Target="../embeddings/oleObject4.bin"/><Relationship Id="rId7" Type="http://schemas.openxmlformats.org/officeDocument/2006/relationships/oleObject" Target="../embeddings/oleObject5.bin"/><Relationship Id="rId8" Type="http://schemas.openxmlformats.org/officeDocument/2006/relationships/oleObject" Target="../embeddings/oleObject6.bin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jpeg"/><Relationship Id="rId3" Type="http://schemas.openxmlformats.org/officeDocument/2006/relationships/image" Target="../media/image4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jpeg"/><Relationship Id="rId3" Type="http://schemas.openxmlformats.org/officeDocument/2006/relationships/image" Target="../media/image50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30399"/>
            <a:ext cx="7772400" cy="1667934"/>
          </a:xfrm>
        </p:spPr>
        <p:txBody>
          <a:bodyPr/>
          <a:lstStyle/>
          <a:p>
            <a:r>
              <a:rPr lang="en-US" sz="4400" dirty="0" smtClean="0"/>
              <a:t>MRI T2* Made Easy: What the Radiologist Needs to Know. 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9733" y="4504266"/>
            <a:ext cx="7770812" cy="189653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John C. Wood, MD, PhD</a:t>
            </a:r>
          </a:p>
          <a:p>
            <a:r>
              <a:rPr lang="en-US" sz="2000" dirty="0" smtClean="0"/>
              <a:t>Children’s Hospital of Los Angeles</a:t>
            </a:r>
          </a:p>
          <a:p>
            <a:r>
              <a:rPr lang="en-US" sz="2000" dirty="0" smtClean="0">
                <a:hlinkClick r:id="rId2"/>
              </a:rPr>
              <a:t>jwood@chla.usc.edu</a:t>
            </a:r>
            <a:endParaRPr lang="en-US" sz="2000" dirty="0" smtClean="0"/>
          </a:p>
          <a:p>
            <a:endParaRPr lang="en-US" sz="2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3" y="169333"/>
            <a:ext cx="3598334" cy="14251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7236"/>
            <a:ext cx="8026400" cy="1371600"/>
          </a:xfrm>
        </p:spPr>
        <p:txBody>
          <a:bodyPr>
            <a:noAutofit/>
          </a:bodyPr>
          <a:lstStyle/>
          <a:p>
            <a:r>
              <a:rPr lang="en-US" sz="4400" dirty="0" smtClean="0"/>
              <a:t>LIC level at de-novo cardiac iron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00600" y="1837268"/>
            <a:ext cx="3657600" cy="2726265"/>
          </a:xfrm>
        </p:spPr>
        <p:txBody>
          <a:bodyPr/>
          <a:lstStyle/>
          <a:p>
            <a:r>
              <a:rPr lang="en-US" dirty="0" smtClean="0"/>
              <a:t>We observed 23 patients go from a “clean” heart to a “dirty” heart.</a:t>
            </a:r>
          </a:p>
          <a:p>
            <a:r>
              <a:rPr lang="en-US" dirty="0" smtClean="0"/>
              <a:t>LIC levels at the time of cardiac loading range from 2.0 – 64 mg/g.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821267" y="2529945"/>
            <a:ext cx="3412067" cy="2541588"/>
            <a:chOff x="685800" y="2142067"/>
            <a:chExt cx="3412067" cy="254158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85800" y="4682067"/>
              <a:ext cx="3412067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 flipH="1" flipV="1">
              <a:off x="-583406" y="3411273"/>
              <a:ext cx="2540000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0" y="3572933"/>
            <a:ext cx="1223412" cy="369332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dirty="0" smtClean="0"/>
              <a:t>Heart Iron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22855" y="3940677"/>
            <a:ext cx="3410479" cy="1129268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21267" y="3174999"/>
            <a:ext cx="3412067" cy="765677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22855" y="2409322"/>
            <a:ext cx="3412067" cy="765677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981200" y="5250934"/>
            <a:ext cx="7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293534" y="3640203"/>
            <a:ext cx="30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x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819400" y="4194201"/>
            <a:ext cx="30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x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377718" y="4009535"/>
            <a:ext cx="30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981200" y="4194201"/>
            <a:ext cx="30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x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494388" y="3942265"/>
            <a:ext cx="30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x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024596" y="4378867"/>
            <a:ext cx="30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x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598463" y="3203601"/>
            <a:ext cx="30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x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903392" y="2761734"/>
            <a:ext cx="30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x</a:t>
            </a:r>
            <a:endParaRPr lang="en-US" dirty="0"/>
          </a:p>
        </p:txBody>
      </p:sp>
      <p:sp>
        <p:nvSpPr>
          <p:cNvPr id="25" name="Freeform 24"/>
          <p:cNvSpPr/>
          <p:nvPr/>
        </p:nvSpPr>
        <p:spPr>
          <a:xfrm>
            <a:off x="1168400" y="3005667"/>
            <a:ext cx="2904067" cy="1614482"/>
          </a:xfrm>
          <a:custGeom>
            <a:avLst/>
            <a:gdLst>
              <a:gd name="connsiteX0" fmla="*/ 0 w 2904067"/>
              <a:gd name="connsiteY0" fmla="*/ 1591733 h 1614482"/>
              <a:gd name="connsiteX1" fmla="*/ 457200 w 2904067"/>
              <a:gd name="connsiteY1" fmla="*/ 1159933 h 1614482"/>
              <a:gd name="connsiteX2" fmla="*/ 939800 w 2904067"/>
              <a:gd name="connsiteY2" fmla="*/ 1439333 h 1614482"/>
              <a:gd name="connsiteX3" fmla="*/ 1295400 w 2904067"/>
              <a:gd name="connsiteY3" fmla="*/ 1278466 h 1614482"/>
              <a:gd name="connsiteX4" fmla="*/ 1828800 w 2904067"/>
              <a:gd name="connsiteY4" fmla="*/ 1430866 h 1614482"/>
              <a:gd name="connsiteX5" fmla="*/ 2286000 w 2904067"/>
              <a:gd name="connsiteY5" fmla="*/ 880533 h 1614482"/>
              <a:gd name="connsiteX6" fmla="*/ 2573867 w 2904067"/>
              <a:gd name="connsiteY6" fmla="*/ 431800 h 1614482"/>
              <a:gd name="connsiteX7" fmla="*/ 2904067 w 2904067"/>
              <a:gd name="connsiteY7" fmla="*/ 0 h 1614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04067" h="1614482">
                <a:moveTo>
                  <a:pt x="0" y="1591733"/>
                </a:moveTo>
                <a:lnTo>
                  <a:pt x="457200" y="1159933"/>
                </a:lnTo>
                <a:lnTo>
                  <a:pt x="939800" y="1439333"/>
                </a:lnTo>
                <a:lnTo>
                  <a:pt x="1295400" y="1278466"/>
                </a:lnTo>
                <a:cubicBezTo>
                  <a:pt x="1831665" y="1440197"/>
                  <a:pt x="1828800" y="1614482"/>
                  <a:pt x="1828800" y="1430866"/>
                </a:cubicBezTo>
                <a:lnTo>
                  <a:pt x="2286000" y="880533"/>
                </a:lnTo>
                <a:lnTo>
                  <a:pt x="2573867" y="431800"/>
                </a:lnTo>
                <a:lnTo>
                  <a:pt x="2904067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Fig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88" y="2102968"/>
            <a:ext cx="4439612" cy="3517298"/>
          </a:xfrm>
          <a:prstGeom prst="rect">
            <a:avLst/>
          </a:prstGeom>
        </p:spPr>
      </p:pic>
      <p:sp>
        <p:nvSpPr>
          <p:cNvPr id="26" name="Oval 25"/>
          <p:cNvSpPr/>
          <p:nvPr/>
        </p:nvSpPr>
        <p:spPr>
          <a:xfrm>
            <a:off x="2504847" y="4912267"/>
            <a:ext cx="314553" cy="338667"/>
          </a:xfrm>
          <a:prstGeom prst="ellipse">
            <a:avLst/>
          </a:prstGeom>
          <a:noFill/>
          <a:ln w="38100" cap="flat" cmpd="sng" algn="ctr">
            <a:solidFill>
              <a:schemeClr val="accent1">
                <a:shade val="95000"/>
                <a:satMod val="105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361270" y="4875210"/>
            <a:ext cx="314553" cy="338667"/>
          </a:xfrm>
          <a:prstGeom prst="ellipse">
            <a:avLst/>
          </a:prstGeom>
          <a:noFill/>
          <a:ln w="38100" cap="flat" cmpd="sng" algn="ctr">
            <a:solidFill>
              <a:schemeClr val="accent1">
                <a:shade val="95000"/>
                <a:satMod val="105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6357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6" grpId="0" animBg="1"/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How can the radiologist help ?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38836"/>
            <a:ext cx="7770813" cy="3116231"/>
          </a:xfrm>
        </p:spPr>
        <p:txBody>
          <a:bodyPr/>
          <a:lstStyle/>
          <a:p>
            <a:r>
              <a:rPr lang="en-US" dirty="0" smtClean="0"/>
              <a:t>Provide accurate and accessible estimates of liver iron and cardiac T2*. </a:t>
            </a:r>
          </a:p>
          <a:p>
            <a:r>
              <a:rPr lang="en-US" dirty="0" smtClean="0"/>
              <a:t>Look for evidence of pancreatic iron loading.</a:t>
            </a:r>
          </a:p>
          <a:p>
            <a:pPr lvl="1"/>
            <a:r>
              <a:rPr lang="en-US" dirty="0" smtClean="0"/>
              <a:t>R2* can be estimated just like for liver</a:t>
            </a:r>
          </a:p>
          <a:p>
            <a:pPr lvl="1"/>
            <a:r>
              <a:rPr lang="en-US" dirty="0" smtClean="0"/>
              <a:t>Signal-intensity ratios</a:t>
            </a:r>
          </a:p>
          <a:p>
            <a:pPr lvl="1"/>
            <a:r>
              <a:rPr lang="en-US" dirty="0" smtClean="0"/>
              <a:t>Qualitative scale (none, mild, moderate, severe)</a:t>
            </a:r>
          </a:p>
        </p:txBody>
      </p:sp>
      <p:grpSp>
        <p:nvGrpSpPr>
          <p:cNvPr id="6" name="Group 62"/>
          <p:cNvGrpSpPr/>
          <p:nvPr/>
        </p:nvGrpSpPr>
        <p:grpSpPr>
          <a:xfrm>
            <a:off x="685800" y="4555067"/>
            <a:ext cx="6870029" cy="1155589"/>
            <a:chOff x="123437" y="3056151"/>
            <a:chExt cx="6870029" cy="1155589"/>
          </a:xfrm>
        </p:grpSpPr>
        <p:sp>
          <p:nvSpPr>
            <p:cNvPr id="7" name="Freeform 6"/>
            <p:cNvSpPr/>
            <p:nvPr/>
          </p:nvSpPr>
          <p:spPr>
            <a:xfrm>
              <a:off x="685799" y="3588814"/>
              <a:ext cx="6307667" cy="622926"/>
            </a:xfrm>
            <a:custGeom>
              <a:avLst/>
              <a:gdLst>
                <a:gd name="connsiteX0" fmla="*/ 0 w 6307667"/>
                <a:gd name="connsiteY0" fmla="*/ 26222 h 622926"/>
                <a:gd name="connsiteX1" fmla="*/ 889000 w 6307667"/>
                <a:gd name="connsiteY1" fmla="*/ 9289 h 622926"/>
                <a:gd name="connsiteX2" fmla="*/ 1117600 w 6307667"/>
                <a:gd name="connsiteY2" fmla="*/ 153222 h 622926"/>
                <a:gd name="connsiteX3" fmla="*/ 1176867 w 6307667"/>
                <a:gd name="connsiteY3" fmla="*/ 271756 h 622926"/>
                <a:gd name="connsiteX4" fmla="*/ 1303867 w 6307667"/>
                <a:gd name="connsiteY4" fmla="*/ 381822 h 622926"/>
                <a:gd name="connsiteX5" fmla="*/ 1422400 w 6307667"/>
                <a:gd name="connsiteY5" fmla="*/ 449556 h 622926"/>
                <a:gd name="connsiteX6" fmla="*/ 1540934 w 6307667"/>
                <a:gd name="connsiteY6" fmla="*/ 508822 h 622926"/>
                <a:gd name="connsiteX7" fmla="*/ 1744134 w 6307667"/>
                <a:gd name="connsiteY7" fmla="*/ 559622 h 622926"/>
                <a:gd name="connsiteX8" fmla="*/ 1938867 w 6307667"/>
                <a:gd name="connsiteY8" fmla="*/ 576556 h 622926"/>
                <a:gd name="connsiteX9" fmla="*/ 2362200 w 6307667"/>
                <a:gd name="connsiteY9" fmla="*/ 585022 h 622926"/>
                <a:gd name="connsiteX10" fmla="*/ 2523067 w 6307667"/>
                <a:gd name="connsiteY10" fmla="*/ 593489 h 622926"/>
                <a:gd name="connsiteX11" fmla="*/ 2700867 w 6307667"/>
                <a:gd name="connsiteY11" fmla="*/ 390289 h 622926"/>
                <a:gd name="connsiteX12" fmla="*/ 2904067 w 6307667"/>
                <a:gd name="connsiteY12" fmla="*/ 297156 h 622926"/>
                <a:gd name="connsiteX13" fmla="*/ 3175000 w 6307667"/>
                <a:gd name="connsiteY13" fmla="*/ 187089 h 622926"/>
                <a:gd name="connsiteX14" fmla="*/ 3462867 w 6307667"/>
                <a:gd name="connsiteY14" fmla="*/ 93956 h 622926"/>
                <a:gd name="connsiteX15" fmla="*/ 3666067 w 6307667"/>
                <a:gd name="connsiteY15" fmla="*/ 60089 h 622926"/>
                <a:gd name="connsiteX16" fmla="*/ 3784600 w 6307667"/>
                <a:gd name="connsiteY16" fmla="*/ 237889 h 622926"/>
                <a:gd name="connsiteX17" fmla="*/ 3911600 w 6307667"/>
                <a:gd name="connsiteY17" fmla="*/ 407222 h 622926"/>
                <a:gd name="connsiteX18" fmla="*/ 4072467 w 6307667"/>
                <a:gd name="connsiteY18" fmla="*/ 517289 h 622926"/>
                <a:gd name="connsiteX19" fmla="*/ 4334934 w 6307667"/>
                <a:gd name="connsiteY19" fmla="*/ 593489 h 622926"/>
                <a:gd name="connsiteX20" fmla="*/ 4715934 w 6307667"/>
                <a:gd name="connsiteY20" fmla="*/ 610422 h 622926"/>
                <a:gd name="connsiteX21" fmla="*/ 5012267 w 6307667"/>
                <a:gd name="connsiteY21" fmla="*/ 618889 h 622926"/>
                <a:gd name="connsiteX22" fmla="*/ 5190067 w 6307667"/>
                <a:gd name="connsiteY22" fmla="*/ 542689 h 622926"/>
                <a:gd name="connsiteX23" fmla="*/ 5486400 w 6307667"/>
                <a:gd name="connsiteY23" fmla="*/ 364889 h 622926"/>
                <a:gd name="connsiteX24" fmla="*/ 5698067 w 6307667"/>
                <a:gd name="connsiteY24" fmla="*/ 254822 h 622926"/>
                <a:gd name="connsiteX25" fmla="*/ 5969000 w 6307667"/>
                <a:gd name="connsiteY25" fmla="*/ 144756 h 622926"/>
                <a:gd name="connsiteX26" fmla="*/ 6307667 w 6307667"/>
                <a:gd name="connsiteY26" fmla="*/ 102422 h 622926"/>
                <a:gd name="connsiteX27" fmla="*/ 6307667 w 6307667"/>
                <a:gd name="connsiteY27" fmla="*/ 102422 h 62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307667" h="622926">
                  <a:moveTo>
                    <a:pt x="0" y="26222"/>
                  </a:moveTo>
                  <a:cubicBezTo>
                    <a:pt x="351366" y="7172"/>
                    <a:pt x="702733" y="-11878"/>
                    <a:pt x="889000" y="9289"/>
                  </a:cubicBezTo>
                  <a:cubicBezTo>
                    <a:pt x="1075267" y="30456"/>
                    <a:pt x="1069622" y="109478"/>
                    <a:pt x="1117600" y="153222"/>
                  </a:cubicBezTo>
                  <a:cubicBezTo>
                    <a:pt x="1165578" y="196967"/>
                    <a:pt x="1145823" y="233656"/>
                    <a:pt x="1176867" y="271756"/>
                  </a:cubicBezTo>
                  <a:cubicBezTo>
                    <a:pt x="1207911" y="309856"/>
                    <a:pt x="1262945" y="352189"/>
                    <a:pt x="1303867" y="381822"/>
                  </a:cubicBezTo>
                  <a:cubicBezTo>
                    <a:pt x="1344789" y="411455"/>
                    <a:pt x="1382889" y="428389"/>
                    <a:pt x="1422400" y="449556"/>
                  </a:cubicBezTo>
                  <a:cubicBezTo>
                    <a:pt x="1461911" y="470723"/>
                    <a:pt x="1487312" y="490478"/>
                    <a:pt x="1540934" y="508822"/>
                  </a:cubicBezTo>
                  <a:cubicBezTo>
                    <a:pt x="1594556" y="527166"/>
                    <a:pt x="1677812" y="548333"/>
                    <a:pt x="1744134" y="559622"/>
                  </a:cubicBezTo>
                  <a:cubicBezTo>
                    <a:pt x="1810456" y="570911"/>
                    <a:pt x="1835856" y="572323"/>
                    <a:pt x="1938867" y="576556"/>
                  </a:cubicBezTo>
                  <a:cubicBezTo>
                    <a:pt x="2041878" y="580789"/>
                    <a:pt x="2264833" y="582200"/>
                    <a:pt x="2362200" y="585022"/>
                  </a:cubicBezTo>
                  <a:cubicBezTo>
                    <a:pt x="2459567" y="587844"/>
                    <a:pt x="2466623" y="625944"/>
                    <a:pt x="2523067" y="593489"/>
                  </a:cubicBezTo>
                  <a:cubicBezTo>
                    <a:pt x="2579511" y="561034"/>
                    <a:pt x="2637367" y="439678"/>
                    <a:pt x="2700867" y="390289"/>
                  </a:cubicBezTo>
                  <a:cubicBezTo>
                    <a:pt x="2764367" y="340900"/>
                    <a:pt x="2825045" y="331023"/>
                    <a:pt x="2904067" y="297156"/>
                  </a:cubicBezTo>
                  <a:cubicBezTo>
                    <a:pt x="2983089" y="263289"/>
                    <a:pt x="3081867" y="220956"/>
                    <a:pt x="3175000" y="187089"/>
                  </a:cubicBezTo>
                  <a:cubicBezTo>
                    <a:pt x="3268133" y="153222"/>
                    <a:pt x="3381023" y="115123"/>
                    <a:pt x="3462867" y="93956"/>
                  </a:cubicBezTo>
                  <a:cubicBezTo>
                    <a:pt x="3544711" y="72789"/>
                    <a:pt x="3612445" y="36100"/>
                    <a:pt x="3666067" y="60089"/>
                  </a:cubicBezTo>
                  <a:cubicBezTo>
                    <a:pt x="3719689" y="84078"/>
                    <a:pt x="3743678" y="180034"/>
                    <a:pt x="3784600" y="237889"/>
                  </a:cubicBezTo>
                  <a:cubicBezTo>
                    <a:pt x="3825522" y="295744"/>
                    <a:pt x="3863622" y="360655"/>
                    <a:pt x="3911600" y="407222"/>
                  </a:cubicBezTo>
                  <a:cubicBezTo>
                    <a:pt x="3959578" y="453789"/>
                    <a:pt x="4001911" y="486245"/>
                    <a:pt x="4072467" y="517289"/>
                  </a:cubicBezTo>
                  <a:cubicBezTo>
                    <a:pt x="4143023" y="548334"/>
                    <a:pt x="4227689" y="577967"/>
                    <a:pt x="4334934" y="593489"/>
                  </a:cubicBezTo>
                  <a:cubicBezTo>
                    <a:pt x="4442179" y="609011"/>
                    <a:pt x="4715934" y="610422"/>
                    <a:pt x="4715934" y="610422"/>
                  </a:cubicBezTo>
                  <a:cubicBezTo>
                    <a:pt x="4828823" y="614655"/>
                    <a:pt x="4933245" y="630178"/>
                    <a:pt x="5012267" y="618889"/>
                  </a:cubicBezTo>
                  <a:cubicBezTo>
                    <a:pt x="5091289" y="607600"/>
                    <a:pt x="5111045" y="585022"/>
                    <a:pt x="5190067" y="542689"/>
                  </a:cubicBezTo>
                  <a:cubicBezTo>
                    <a:pt x="5269089" y="500356"/>
                    <a:pt x="5401733" y="412867"/>
                    <a:pt x="5486400" y="364889"/>
                  </a:cubicBezTo>
                  <a:cubicBezTo>
                    <a:pt x="5571067" y="316911"/>
                    <a:pt x="5617634" y="291511"/>
                    <a:pt x="5698067" y="254822"/>
                  </a:cubicBezTo>
                  <a:cubicBezTo>
                    <a:pt x="5778500" y="218133"/>
                    <a:pt x="5867400" y="170156"/>
                    <a:pt x="5969000" y="144756"/>
                  </a:cubicBezTo>
                  <a:cubicBezTo>
                    <a:pt x="6070600" y="119356"/>
                    <a:pt x="6307667" y="102422"/>
                    <a:pt x="6307667" y="102422"/>
                  </a:cubicBezTo>
                  <a:lnTo>
                    <a:pt x="6307667" y="102422"/>
                  </a:ln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10266" y="3081636"/>
              <a:ext cx="8467" cy="50717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2599266" y="3082595"/>
              <a:ext cx="8467" cy="50717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4368800" y="3056151"/>
              <a:ext cx="8467" cy="50717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5147733" y="3063794"/>
              <a:ext cx="8467" cy="50717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685798" y="3570972"/>
              <a:ext cx="6307667" cy="476275"/>
            </a:xfrm>
            <a:prstGeom prst="rect">
              <a:avLst/>
            </a:prstGeom>
            <a:solidFill>
              <a:srgbClr val="FF0000">
                <a:alpha val="3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85798" y="4047247"/>
              <a:ext cx="6307668" cy="164493"/>
            </a:xfrm>
            <a:prstGeom prst="rect">
              <a:avLst/>
            </a:prstGeom>
            <a:solidFill>
              <a:srgbClr val="008000">
                <a:alpha val="3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23437" y="3677915"/>
              <a:ext cx="562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LPI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04070" y="3092393"/>
              <a:ext cx="7807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Doses</a:t>
              </a:r>
              <a:endParaRPr lang="en-US" i="1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23439" y="5969000"/>
            <a:ext cx="7378028" cy="584200"/>
            <a:chOff x="123439" y="5969000"/>
            <a:chExt cx="7378028" cy="584200"/>
          </a:xfrm>
        </p:grpSpPr>
        <p:sp>
          <p:nvSpPr>
            <p:cNvPr id="16" name="Freeform 15"/>
            <p:cNvSpPr/>
            <p:nvPr/>
          </p:nvSpPr>
          <p:spPr>
            <a:xfrm>
              <a:off x="1312333" y="5969000"/>
              <a:ext cx="6189134" cy="584200"/>
            </a:xfrm>
            <a:custGeom>
              <a:avLst/>
              <a:gdLst>
                <a:gd name="connsiteX0" fmla="*/ 0 w 6189134"/>
                <a:gd name="connsiteY0" fmla="*/ 584200 h 584200"/>
                <a:gd name="connsiteX1" fmla="*/ 245534 w 6189134"/>
                <a:gd name="connsiteY1" fmla="*/ 558800 h 584200"/>
                <a:gd name="connsiteX2" fmla="*/ 414867 w 6189134"/>
                <a:gd name="connsiteY2" fmla="*/ 508000 h 584200"/>
                <a:gd name="connsiteX3" fmla="*/ 618067 w 6189134"/>
                <a:gd name="connsiteY3" fmla="*/ 491067 h 584200"/>
                <a:gd name="connsiteX4" fmla="*/ 753534 w 6189134"/>
                <a:gd name="connsiteY4" fmla="*/ 440267 h 584200"/>
                <a:gd name="connsiteX5" fmla="*/ 990600 w 6189134"/>
                <a:gd name="connsiteY5" fmla="*/ 397933 h 584200"/>
                <a:gd name="connsiteX6" fmla="*/ 1058334 w 6189134"/>
                <a:gd name="connsiteY6" fmla="*/ 423333 h 584200"/>
                <a:gd name="connsiteX7" fmla="*/ 1227667 w 6189134"/>
                <a:gd name="connsiteY7" fmla="*/ 423333 h 584200"/>
                <a:gd name="connsiteX8" fmla="*/ 1430867 w 6189134"/>
                <a:gd name="connsiteY8" fmla="*/ 457200 h 584200"/>
                <a:gd name="connsiteX9" fmla="*/ 1693334 w 6189134"/>
                <a:gd name="connsiteY9" fmla="*/ 431800 h 584200"/>
                <a:gd name="connsiteX10" fmla="*/ 1981200 w 6189134"/>
                <a:gd name="connsiteY10" fmla="*/ 431800 h 584200"/>
                <a:gd name="connsiteX11" fmla="*/ 2235200 w 6189134"/>
                <a:gd name="connsiteY11" fmla="*/ 440267 h 584200"/>
                <a:gd name="connsiteX12" fmla="*/ 2370667 w 6189134"/>
                <a:gd name="connsiteY12" fmla="*/ 397933 h 584200"/>
                <a:gd name="connsiteX13" fmla="*/ 2506134 w 6189134"/>
                <a:gd name="connsiteY13" fmla="*/ 372533 h 584200"/>
                <a:gd name="connsiteX14" fmla="*/ 2683934 w 6189134"/>
                <a:gd name="connsiteY14" fmla="*/ 321733 h 584200"/>
                <a:gd name="connsiteX15" fmla="*/ 2921000 w 6189134"/>
                <a:gd name="connsiteY15" fmla="*/ 296333 h 584200"/>
                <a:gd name="connsiteX16" fmla="*/ 3225800 w 6189134"/>
                <a:gd name="connsiteY16" fmla="*/ 262467 h 584200"/>
                <a:gd name="connsiteX17" fmla="*/ 3479800 w 6189134"/>
                <a:gd name="connsiteY17" fmla="*/ 211667 h 584200"/>
                <a:gd name="connsiteX18" fmla="*/ 3581400 w 6189134"/>
                <a:gd name="connsiteY18" fmla="*/ 203200 h 584200"/>
                <a:gd name="connsiteX19" fmla="*/ 3623734 w 6189134"/>
                <a:gd name="connsiteY19" fmla="*/ 228600 h 584200"/>
                <a:gd name="connsiteX20" fmla="*/ 3708400 w 6189134"/>
                <a:gd name="connsiteY20" fmla="*/ 228600 h 584200"/>
                <a:gd name="connsiteX21" fmla="*/ 3979334 w 6189134"/>
                <a:gd name="connsiteY21" fmla="*/ 228600 h 584200"/>
                <a:gd name="connsiteX22" fmla="*/ 4199467 w 6189134"/>
                <a:gd name="connsiteY22" fmla="*/ 228600 h 584200"/>
                <a:gd name="connsiteX23" fmla="*/ 4419600 w 6189134"/>
                <a:gd name="connsiteY23" fmla="*/ 228600 h 584200"/>
                <a:gd name="connsiteX24" fmla="*/ 4597400 w 6189134"/>
                <a:gd name="connsiteY24" fmla="*/ 237067 h 584200"/>
                <a:gd name="connsiteX25" fmla="*/ 4834467 w 6189134"/>
                <a:gd name="connsiteY25" fmla="*/ 270933 h 584200"/>
                <a:gd name="connsiteX26" fmla="*/ 4902200 w 6189134"/>
                <a:gd name="connsiteY26" fmla="*/ 270933 h 584200"/>
                <a:gd name="connsiteX27" fmla="*/ 4961467 w 6189134"/>
                <a:gd name="connsiteY27" fmla="*/ 237067 h 584200"/>
                <a:gd name="connsiteX28" fmla="*/ 5164667 w 6189134"/>
                <a:gd name="connsiteY28" fmla="*/ 169333 h 584200"/>
                <a:gd name="connsiteX29" fmla="*/ 5308600 w 6189134"/>
                <a:gd name="connsiteY29" fmla="*/ 160867 h 584200"/>
                <a:gd name="connsiteX30" fmla="*/ 5537200 w 6189134"/>
                <a:gd name="connsiteY30" fmla="*/ 118533 h 584200"/>
                <a:gd name="connsiteX31" fmla="*/ 5782734 w 6189134"/>
                <a:gd name="connsiteY31" fmla="*/ 84667 h 584200"/>
                <a:gd name="connsiteX32" fmla="*/ 6096000 w 6189134"/>
                <a:gd name="connsiteY32" fmla="*/ 25400 h 584200"/>
                <a:gd name="connsiteX33" fmla="*/ 6189134 w 6189134"/>
                <a:gd name="connsiteY33" fmla="*/ 0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189134" h="584200">
                  <a:moveTo>
                    <a:pt x="0" y="584200"/>
                  </a:moveTo>
                  <a:cubicBezTo>
                    <a:pt x="88194" y="577850"/>
                    <a:pt x="176389" y="571500"/>
                    <a:pt x="245534" y="558800"/>
                  </a:cubicBezTo>
                  <a:cubicBezTo>
                    <a:pt x="314679" y="546100"/>
                    <a:pt x="352778" y="519289"/>
                    <a:pt x="414867" y="508000"/>
                  </a:cubicBezTo>
                  <a:cubicBezTo>
                    <a:pt x="476956" y="496711"/>
                    <a:pt x="561623" y="502356"/>
                    <a:pt x="618067" y="491067"/>
                  </a:cubicBezTo>
                  <a:cubicBezTo>
                    <a:pt x="674511" y="479778"/>
                    <a:pt x="691445" y="455789"/>
                    <a:pt x="753534" y="440267"/>
                  </a:cubicBezTo>
                  <a:cubicBezTo>
                    <a:pt x="815623" y="424745"/>
                    <a:pt x="939800" y="400755"/>
                    <a:pt x="990600" y="397933"/>
                  </a:cubicBezTo>
                  <a:cubicBezTo>
                    <a:pt x="1041400" y="395111"/>
                    <a:pt x="1018823" y="419100"/>
                    <a:pt x="1058334" y="423333"/>
                  </a:cubicBezTo>
                  <a:cubicBezTo>
                    <a:pt x="1097845" y="427566"/>
                    <a:pt x="1165578" y="417689"/>
                    <a:pt x="1227667" y="423333"/>
                  </a:cubicBezTo>
                  <a:cubicBezTo>
                    <a:pt x="1289756" y="428977"/>
                    <a:pt x="1353256" y="455789"/>
                    <a:pt x="1430867" y="457200"/>
                  </a:cubicBezTo>
                  <a:cubicBezTo>
                    <a:pt x="1508478" y="458611"/>
                    <a:pt x="1601612" y="436033"/>
                    <a:pt x="1693334" y="431800"/>
                  </a:cubicBezTo>
                  <a:cubicBezTo>
                    <a:pt x="1785056" y="427567"/>
                    <a:pt x="1890889" y="430389"/>
                    <a:pt x="1981200" y="431800"/>
                  </a:cubicBezTo>
                  <a:cubicBezTo>
                    <a:pt x="2071511" y="433211"/>
                    <a:pt x="2170289" y="445912"/>
                    <a:pt x="2235200" y="440267"/>
                  </a:cubicBezTo>
                  <a:cubicBezTo>
                    <a:pt x="2300111" y="434622"/>
                    <a:pt x="2325511" y="409222"/>
                    <a:pt x="2370667" y="397933"/>
                  </a:cubicBezTo>
                  <a:cubicBezTo>
                    <a:pt x="2415823" y="386644"/>
                    <a:pt x="2453923" y="385233"/>
                    <a:pt x="2506134" y="372533"/>
                  </a:cubicBezTo>
                  <a:cubicBezTo>
                    <a:pt x="2558345" y="359833"/>
                    <a:pt x="2614790" y="334433"/>
                    <a:pt x="2683934" y="321733"/>
                  </a:cubicBezTo>
                  <a:cubicBezTo>
                    <a:pt x="2753078" y="309033"/>
                    <a:pt x="2921000" y="296333"/>
                    <a:pt x="2921000" y="296333"/>
                  </a:cubicBezTo>
                  <a:cubicBezTo>
                    <a:pt x="3011311" y="286455"/>
                    <a:pt x="3132667" y="276578"/>
                    <a:pt x="3225800" y="262467"/>
                  </a:cubicBezTo>
                  <a:cubicBezTo>
                    <a:pt x="3318933" y="248356"/>
                    <a:pt x="3420533" y="221545"/>
                    <a:pt x="3479800" y="211667"/>
                  </a:cubicBezTo>
                  <a:cubicBezTo>
                    <a:pt x="3539067" y="201789"/>
                    <a:pt x="3557411" y="200378"/>
                    <a:pt x="3581400" y="203200"/>
                  </a:cubicBezTo>
                  <a:cubicBezTo>
                    <a:pt x="3605389" y="206022"/>
                    <a:pt x="3602567" y="224367"/>
                    <a:pt x="3623734" y="228600"/>
                  </a:cubicBezTo>
                  <a:cubicBezTo>
                    <a:pt x="3644901" y="232833"/>
                    <a:pt x="3708400" y="228600"/>
                    <a:pt x="3708400" y="228600"/>
                  </a:cubicBezTo>
                  <a:lnTo>
                    <a:pt x="3979334" y="228600"/>
                  </a:lnTo>
                  <a:lnTo>
                    <a:pt x="4199467" y="228600"/>
                  </a:lnTo>
                  <a:lnTo>
                    <a:pt x="4419600" y="228600"/>
                  </a:lnTo>
                  <a:cubicBezTo>
                    <a:pt x="4485922" y="230011"/>
                    <a:pt x="4528256" y="230012"/>
                    <a:pt x="4597400" y="237067"/>
                  </a:cubicBezTo>
                  <a:cubicBezTo>
                    <a:pt x="4666544" y="244122"/>
                    <a:pt x="4783667" y="265289"/>
                    <a:pt x="4834467" y="270933"/>
                  </a:cubicBezTo>
                  <a:cubicBezTo>
                    <a:pt x="4885267" y="276577"/>
                    <a:pt x="4881033" y="276577"/>
                    <a:pt x="4902200" y="270933"/>
                  </a:cubicBezTo>
                  <a:cubicBezTo>
                    <a:pt x="4923367" y="265289"/>
                    <a:pt x="4917723" y="254000"/>
                    <a:pt x="4961467" y="237067"/>
                  </a:cubicBezTo>
                  <a:cubicBezTo>
                    <a:pt x="5005212" y="220134"/>
                    <a:pt x="5106812" y="182033"/>
                    <a:pt x="5164667" y="169333"/>
                  </a:cubicBezTo>
                  <a:cubicBezTo>
                    <a:pt x="5222522" y="156633"/>
                    <a:pt x="5246511" y="169334"/>
                    <a:pt x="5308600" y="160867"/>
                  </a:cubicBezTo>
                  <a:cubicBezTo>
                    <a:pt x="5370689" y="152400"/>
                    <a:pt x="5458178" y="131233"/>
                    <a:pt x="5537200" y="118533"/>
                  </a:cubicBezTo>
                  <a:cubicBezTo>
                    <a:pt x="5616222" y="105833"/>
                    <a:pt x="5689601" y="100189"/>
                    <a:pt x="5782734" y="84667"/>
                  </a:cubicBezTo>
                  <a:cubicBezTo>
                    <a:pt x="5875867" y="69145"/>
                    <a:pt x="6028267" y="39511"/>
                    <a:pt x="6096000" y="25400"/>
                  </a:cubicBezTo>
                  <a:cubicBezTo>
                    <a:pt x="6163733" y="11289"/>
                    <a:pt x="6189134" y="0"/>
                    <a:pt x="6189134" y="0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23439" y="6046801"/>
              <a:ext cx="1506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Pancreas R2*</a:t>
              </a:r>
              <a:endParaRPr lang="en-US" dirty="0"/>
            </a:p>
          </p:txBody>
        </p:sp>
      </p:grp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5013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6868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>
                <a:ea typeface="+mj-ea"/>
                <a:cs typeface="+mj-cs"/>
              </a:rPr>
              <a:t>Pancreatic iron heralds heart iron !</a:t>
            </a:r>
          </a:p>
        </p:txBody>
      </p:sp>
      <p:sp>
        <p:nvSpPr>
          <p:cNvPr id="254981" name="Rectangle 5"/>
          <p:cNvSpPr>
            <a:spLocks noGrp="1" noChangeArrowheads="1"/>
          </p:cNvSpPr>
          <p:nvPr>
            <p:ph idx="1"/>
          </p:nvPr>
        </p:nvSpPr>
        <p:spPr>
          <a:xfrm>
            <a:off x="381000" y="5105400"/>
            <a:ext cx="8229600" cy="1524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sz="2800" dirty="0">
                <a:ea typeface="+mn-ea"/>
                <a:cs typeface="+mn-cs"/>
              </a:rPr>
              <a:t>Pancreas loads earlier than the heart.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sz="2800" dirty="0">
                <a:ea typeface="+mn-ea"/>
                <a:cs typeface="+mn-cs"/>
              </a:rPr>
              <a:t>If you see pancreatic R2* &gt; 100 Hz, look at the heart !</a:t>
            </a:r>
          </a:p>
        </p:txBody>
      </p:sp>
      <p:sp>
        <p:nvSpPr>
          <p:cNvPr id="54276" name="Text Box 4"/>
          <p:cNvSpPr txBox="1">
            <a:spLocks noChangeArrowheads="1"/>
          </p:cNvSpPr>
          <p:nvPr/>
        </p:nvSpPr>
        <p:spPr bwMode="auto">
          <a:xfrm>
            <a:off x="1770063" y="4572000"/>
            <a:ext cx="793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CHLA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322263" y="1417638"/>
            <a:ext cx="4122737" cy="3090862"/>
            <a:chOff x="203" y="1133"/>
            <a:chExt cx="2597" cy="1947"/>
          </a:xfrm>
        </p:grpSpPr>
        <p:pic>
          <p:nvPicPr>
            <p:cNvPr id="54297" name="Picture 7" descr="panc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03" y="1133"/>
              <a:ext cx="2597" cy="19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4298" name="Text Box 8"/>
            <p:cNvSpPr txBox="1">
              <a:spLocks noChangeArrowheads="1"/>
            </p:cNvSpPr>
            <p:nvPr/>
          </p:nvSpPr>
          <p:spPr bwMode="auto">
            <a:xfrm>
              <a:off x="1107" y="1325"/>
              <a:ext cx="718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600" i="1">
                  <a:solidFill>
                    <a:schemeClr val="bg1"/>
                  </a:solidFill>
                  <a:latin typeface="Times New Roman" charset="0"/>
                </a:rPr>
                <a:t>+ Pancreas</a:t>
              </a:r>
            </a:p>
            <a:p>
              <a:pPr eaLnBrk="1" hangingPunct="1"/>
              <a:r>
                <a:rPr lang="en-US" sz="1600" i="1">
                  <a:solidFill>
                    <a:schemeClr val="bg1"/>
                  </a:solidFill>
                  <a:latin typeface="Times New Roman" charset="0"/>
                </a:rPr>
                <a:t>+  Heart</a:t>
              </a:r>
            </a:p>
          </p:txBody>
        </p:sp>
        <p:sp>
          <p:nvSpPr>
            <p:cNvPr id="54299" name="Text Box 9"/>
            <p:cNvSpPr txBox="1">
              <a:spLocks noChangeArrowheads="1"/>
            </p:cNvSpPr>
            <p:nvPr/>
          </p:nvSpPr>
          <p:spPr bwMode="auto">
            <a:xfrm>
              <a:off x="403" y="1335"/>
              <a:ext cx="675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600" i="1">
                  <a:solidFill>
                    <a:schemeClr val="bg1"/>
                  </a:solidFill>
                  <a:latin typeface="Times New Roman" charset="0"/>
                </a:rPr>
                <a:t>- Pancreas</a:t>
              </a:r>
            </a:p>
            <a:p>
              <a:pPr eaLnBrk="1" hangingPunct="1"/>
              <a:r>
                <a:rPr lang="en-US" sz="1600" i="1">
                  <a:solidFill>
                    <a:schemeClr val="bg1"/>
                  </a:solidFill>
                  <a:latin typeface="Times New Roman" charset="0"/>
                </a:rPr>
                <a:t>+  Heart</a:t>
              </a:r>
            </a:p>
          </p:txBody>
        </p:sp>
      </p:grpSp>
      <p:sp>
        <p:nvSpPr>
          <p:cNvPr id="54279" name="Text Box 10"/>
          <p:cNvSpPr txBox="1">
            <a:spLocks noChangeArrowheads="1"/>
          </p:cNvSpPr>
          <p:nvPr/>
        </p:nvSpPr>
        <p:spPr bwMode="auto">
          <a:xfrm>
            <a:off x="533400" y="6491288"/>
            <a:ext cx="2660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/>
              <a:t>Noetzli et al, Blood 2009</a:t>
            </a:r>
          </a:p>
        </p:txBody>
      </p:sp>
      <p:sp>
        <p:nvSpPr>
          <p:cNvPr id="54281" name="Text Box 12"/>
          <p:cNvSpPr txBox="1">
            <a:spLocks noChangeArrowheads="1"/>
          </p:cNvSpPr>
          <p:nvPr/>
        </p:nvSpPr>
        <p:spPr bwMode="auto">
          <a:xfrm>
            <a:off x="5486400" y="6491288"/>
            <a:ext cx="2508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/>
              <a:t>Noetzli et al, BJH 2011</a:t>
            </a:r>
          </a:p>
        </p:txBody>
      </p:sp>
      <p:sp>
        <p:nvSpPr>
          <p:cNvPr id="54294" name="Rectangle 18"/>
          <p:cNvSpPr>
            <a:spLocks noChangeArrowheads="1"/>
          </p:cNvSpPr>
          <p:nvPr/>
        </p:nvSpPr>
        <p:spPr bwMode="auto">
          <a:xfrm>
            <a:off x="857250" y="3286125"/>
            <a:ext cx="762000" cy="876300"/>
          </a:xfrm>
          <a:prstGeom prst="rect">
            <a:avLst/>
          </a:prstGeom>
          <a:solidFill>
            <a:srgbClr val="00FF00">
              <a:alpha val="39999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95" name="Rectangle 19"/>
          <p:cNvSpPr>
            <a:spLocks noChangeArrowheads="1"/>
          </p:cNvSpPr>
          <p:nvPr/>
        </p:nvSpPr>
        <p:spPr bwMode="auto">
          <a:xfrm>
            <a:off x="1619250" y="3286125"/>
            <a:ext cx="2419350" cy="876300"/>
          </a:xfrm>
          <a:prstGeom prst="rect">
            <a:avLst/>
          </a:prstGeom>
          <a:solidFill>
            <a:srgbClr val="FFFF00">
              <a:alpha val="39999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1770063" y="1657350"/>
            <a:ext cx="2287587" cy="1619250"/>
            <a:chOff x="1770063" y="1657350"/>
            <a:chExt cx="2287587" cy="1619250"/>
          </a:xfrm>
        </p:grpSpPr>
        <p:sp>
          <p:nvSpPr>
            <p:cNvPr id="54296" name="Rectangle 20"/>
            <p:cNvSpPr>
              <a:spLocks noChangeArrowheads="1"/>
            </p:cNvSpPr>
            <p:nvPr/>
          </p:nvSpPr>
          <p:spPr bwMode="auto">
            <a:xfrm>
              <a:off x="2419350" y="1657350"/>
              <a:ext cx="1638300" cy="1619250"/>
            </a:xfrm>
            <a:prstGeom prst="rect">
              <a:avLst/>
            </a:prstGeom>
            <a:gradFill rotWithShape="1">
              <a:gsLst>
                <a:gs pos="0">
                  <a:srgbClr val="FF0000">
                    <a:alpha val="50000"/>
                  </a:srgbClr>
                </a:gs>
                <a:gs pos="100000">
                  <a:srgbClr val="760000">
                    <a:alpha val="50000"/>
                  </a:srgb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770063" y="2328577"/>
              <a:ext cx="1006705" cy="261610"/>
            </a:xfrm>
            <a:prstGeom prst="rect">
              <a:avLst/>
            </a:prstGeom>
            <a:noFill/>
            <a:scene3d>
              <a:camera prst="orthographicFront">
                <a:rot lat="0" lon="0" rev="540000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100" i="1" dirty="0" smtClean="0"/>
                <a:t>R2* = 100 Hz</a:t>
              </a:r>
              <a:endParaRPr lang="en-US" sz="1100" i="1" dirty="0"/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4375150" y="1295400"/>
            <a:ext cx="4768850" cy="5562600"/>
            <a:chOff x="96" y="816"/>
            <a:chExt cx="3004" cy="3504"/>
          </a:xfrm>
        </p:grpSpPr>
        <p:sp>
          <p:nvSpPr>
            <p:cNvPr id="54292" name="Text Box 23"/>
            <p:cNvSpPr txBox="1">
              <a:spLocks noChangeArrowheads="1"/>
            </p:cNvSpPr>
            <p:nvPr/>
          </p:nvSpPr>
          <p:spPr bwMode="auto">
            <a:xfrm>
              <a:off x="96" y="4108"/>
              <a:ext cx="3004" cy="21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 i="1"/>
                <a:t>http://www.artsjournal.com/dewey21c/canary_0.jpg</a:t>
              </a:r>
            </a:p>
          </p:txBody>
        </p:sp>
        <p:pic>
          <p:nvPicPr>
            <p:cNvPr id="54293" name="Picture 2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92" y="816"/>
              <a:ext cx="2640" cy="2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6526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94" grpId="0" animBg="1"/>
      <p:bldP spid="5429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Staged MRI screening</a:t>
            </a:r>
            <a:endParaRPr lang="en-US" dirty="0"/>
          </a:p>
        </p:txBody>
      </p:sp>
      <p:graphicFrame>
        <p:nvGraphicFramePr>
          <p:cNvPr id="10" name="Chart 9"/>
          <p:cNvGraphicFramePr/>
          <p:nvPr/>
        </p:nvGraphicFramePr>
        <p:xfrm>
          <a:off x="4688023" y="2514600"/>
          <a:ext cx="4252775" cy="3302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" name="Group 16"/>
          <p:cNvGrpSpPr/>
          <p:nvPr/>
        </p:nvGrpSpPr>
        <p:grpSpPr>
          <a:xfrm>
            <a:off x="922866" y="2159000"/>
            <a:ext cx="3200400" cy="3200400"/>
            <a:chOff x="922866" y="1938867"/>
            <a:chExt cx="3200400" cy="3200400"/>
          </a:xfrm>
        </p:grpSpPr>
        <p:pic>
          <p:nvPicPr>
            <p:cNvPr id="15" name="Picture 14" descr="FigXcombined.jpg"/>
            <p:cNvPicPr>
              <a:picLocks noChangeAspect="1"/>
            </p:cNvPicPr>
            <p:nvPr/>
          </p:nvPicPr>
          <p:blipFill>
            <a:blip r:embed="rId3"/>
            <a:srcRect l="50000"/>
            <a:stretch>
              <a:fillRect/>
            </a:stretch>
          </p:blipFill>
          <p:spPr>
            <a:xfrm>
              <a:off x="922866" y="1938867"/>
              <a:ext cx="3200400" cy="32004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913473" y="2548468"/>
              <a:ext cx="115147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794941" y="2556245"/>
              <a:ext cx="139400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latin typeface="Arial"/>
                  <a:cs typeface="Arial"/>
                </a:rPr>
                <a:t>Pancreas R2* &lt; 100 Hz</a:t>
              </a:r>
              <a:endParaRPr lang="en-US" sz="900" dirty="0">
                <a:latin typeface="Arial"/>
                <a:cs typeface="Arial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85800" y="6536267"/>
            <a:ext cx="3222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Wood J, Blood Cell Mol </a:t>
            </a:r>
            <a:r>
              <a:rPr lang="en-US" sz="1400" i="1" dirty="0" err="1" smtClean="0"/>
              <a:t>Dis</a:t>
            </a:r>
            <a:r>
              <a:rPr lang="en-US" sz="1400" i="1" dirty="0" smtClean="0"/>
              <a:t>, 67:120-5,2017</a:t>
            </a:r>
            <a:endParaRPr lang="en-US" sz="1400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905000"/>
            <a:ext cx="7543800" cy="428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314450" y="2162175"/>
            <a:ext cx="6534150" cy="3533775"/>
            <a:chOff x="828" y="1362"/>
            <a:chExt cx="4116" cy="2226"/>
          </a:xfrm>
        </p:grpSpPr>
        <p:sp>
          <p:nvSpPr>
            <p:cNvPr id="45073" name="Rectangle 4"/>
            <p:cNvSpPr>
              <a:spLocks noChangeArrowheads="1"/>
            </p:cNvSpPr>
            <p:nvPr/>
          </p:nvSpPr>
          <p:spPr bwMode="auto">
            <a:xfrm>
              <a:off x="828" y="1362"/>
              <a:ext cx="414" cy="2214"/>
            </a:xfrm>
            <a:prstGeom prst="rect">
              <a:avLst/>
            </a:prstGeom>
            <a:solidFill>
              <a:srgbClr val="FF0000">
                <a:alpha val="50195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74" name="Rectangle 5"/>
            <p:cNvSpPr>
              <a:spLocks noChangeArrowheads="1"/>
            </p:cNvSpPr>
            <p:nvPr/>
          </p:nvSpPr>
          <p:spPr bwMode="auto">
            <a:xfrm>
              <a:off x="1242" y="1374"/>
              <a:ext cx="414" cy="2214"/>
            </a:xfrm>
            <a:prstGeom prst="rect">
              <a:avLst/>
            </a:prstGeom>
            <a:solidFill>
              <a:srgbClr val="FFFF00">
                <a:alpha val="50195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75" name="Rectangle 6"/>
            <p:cNvSpPr>
              <a:spLocks noChangeArrowheads="1"/>
            </p:cNvSpPr>
            <p:nvPr/>
          </p:nvSpPr>
          <p:spPr bwMode="auto">
            <a:xfrm>
              <a:off x="1650" y="1362"/>
              <a:ext cx="3294" cy="2214"/>
            </a:xfrm>
            <a:prstGeom prst="rect">
              <a:avLst/>
            </a:prstGeom>
            <a:solidFill>
              <a:srgbClr val="00FF00">
                <a:alpha val="50195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1911" name="Rectangle 7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686800" cy="814606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ea typeface="+mj-ea"/>
                <a:cs typeface="+mj-cs"/>
              </a:rPr>
              <a:t>Cardiac T2* and</a:t>
            </a:r>
            <a:r>
              <a:rPr lang="en-US" sz="3600" dirty="0" smtClean="0">
                <a:ea typeface="+mj-ea"/>
                <a:cs typeface="+mj-cs"/>
              </a:rPr>
              <a:t> cardiac  </a:t>
            </a:r>
            <a:r>
              <a:rPr lang="en-US" sz="3600" dirty="0">
                <a:ea typeface="+mj-ea"/>
                <a:cs typeface="+mj-cs"/>
              </a:rPr>
              <a:t>dysfunction</a:t>
            </a:r>
          </a:p>
        </p:txBody>
      </p:sp>
      <p:sp>
        <p:nvSpPr>
          <p:cNvPr id="45061" name="Rectangle 8"/>
          <p:cNvSpPr>
            <a:spLocks noChangeArrowheads="1"/>
          </p:cNvSpPr>
          <p:nvPr/>
        </p:nvSpPr>
        <p:spPr bwMode="auto">
          <a:xfrm>
            <a:off x="2686050" y="23574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1913" name="Text Box 9"/>
          <p:cNvSpPr txBox="1">
            <a:spLocks noChangeArrowheads="1"/>
          </p:cNvSpPr>
          <p:nvPr/>
        </p:nvSpPr>
        <p:spPr bwMode="auto">
          <a:xfrm>
            <a:off x="2819400" y="2438400"/>
            <a:ext cx="5638800" cy="396875"/>
          </a:xfrm>
          <a:prstGeom prst="rect">
            <a:avLst/>
          </a:prstGeom>
          <a:solidFill>
            <a:srgbClr val="0000FF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imes" charset="0"/>
              </a:rPr>
              <a:t>No patient without evidence of iron was ill.</a:t>
            </a:r>
          </a:p>
        </p:txBody>
      </p: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1447800" y="1371600"/>
            <a:ext cx="6940550" cy="2514600"/>
            <a:chOff x="912" y="864"/>
            <a:chExt cx="4372" cy="1584"/>
          </a:xfrm>
        </p:grpSpPr>
        <p:sp>
          <p:nvSpPr>
            <p:cNvPr id="45071" name="Line 11"/>
            <p:cNvSpPr>
              <a:spLocks noChangeShapeType="1"/>
            </p:cNvSpPr>
            <p:nvPr/>
          </p:nvSpPr>
          <p:spPr bwMode="auto">
            <a:xfrm flipH="1">
              <a:off x="912" y="1104"/>
              <a:ext cx="1104" cy="134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72" name="Text Box 12"/>
            <p:cNvSpPr txBox="1">
              <a:spLocks noChangeArrowheads="1"/>
            </p:cNvSpPr>
            <p:nvPr/>
          </p:nvSpPr>
          <p:spPr bwMode="auto">
            <a:xfrm>
              <a:off x="2016" y="864"/>
              <a:ext cx="3268" cy="442"/>
            </a:xfrm>
            <a:prstGeom prst="rect">
              <a:avLst/>
            </a:prstGeom>
            <a:solidFill>
              <a:srgbClr val="0000FF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lvl="1" eaLnBrk="1" hangingPunct="1">
                <a:lnSpc>
                  <a:spcPct val="90000"/>
                </a:lnSpc>
                <a:spcBef>
                  <a:spcPct val="20000"/>
                </a:spcBef>
              </a:pPr>
              <a:r>
                <a:rPr lang="en-US" sz="2000">
                  <a:latin typeface="Times" charset="0"/>
                </a:rPr>
                <a:t>Relative risk of cardiac symptoms increased </a:t>
              </a:r>
            </a:p>
            <a:p>
              <a:pPr lvl="1" eaLnBrk="1" hangingPunct="1">
                <a:lnSpc>
                  <a:spcPct val="90000"/>
                </a:lnSpc>
                <a:spcBef>
                  <a:spcPct val="20000"/>
                </a:spcBef>
              </a:pPr>
              <a:r>
                <a:rPr lang="en-US" sz="2000">
                  <a:latin typeface="Times" charset="0"/>
                </a:rPr>
                <a:t>with estimated cardiac iron load.</a:t>
              </a:r>
              <a:endParaRPr lang="en-US" sz="2400">
                <a:latin typeface="Times" charset="0"/>
              </a:endParaRPr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1323975" y="2178050"/>
            <a:ext cx="7073900" cy="1770063"/>
            <a:chOff x="834" y="1372"/>
            <a:chExt cx="4456" cy="1115"/>
          </a:xfrm>
        </p:grpSpPr>
        <p:sp>
          <p:nvSpPr>
            <p:cNvPr id="45069" name="Rectangle 14"/>
            <p:cNvSpPr>
              <a:spLocks noChangeArrowheads="1"/>
            </p:cNvSpPr>
            <p:nvPr/>
          </p:nvSpPr>
          <p:spPr bwMode="auto">
            <a:xfrm>
              <a:off x="834" y="1372"/>
              <a:ext cx="803" cy="811"/>
            </a:xfrm>
            <a:prstGeom prst="rect">
              <a:avLst/>
            </a:prstGeom>
            <a:solidFill>
              <a:srgbClr val="0000FF">
                <a:alpha val="50195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70" name="Text Box 15"/>
            <p:cNvSpPr txBox="1">
              <a:spLocks noChangeArrowheads="1"/>
            </p:cNvSpPr>
            <p:nvPr/>
          </p:nvSpPr>
          <p:spPr bwMode="auto">
            <a:xfrm>
              <a:off x="1632" y="2160"/>
              <a:ext cx="3658" cy="327"/>
            </a:xfrm>
            <a:prstGeom prst="rect">
              <a:avLst/>
            </a:prstGeom>
            <a:solidFill>
              <a:srgbClr val="0000F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latin typeface="Times" charset="0"/>
                </a:rPr>
                <a:t>Many patients with heavy iron overload asymptomatic</a:t>
              </a:r>
              <a:r>
                <a:rPr lang="en-US" sz="2800" dirty="0">
                  <a:latin typeface="Times" charset="0"/>
                </a:rPr>
                <a:t>.</a:t>
              </a:r>
            </a:p>
          </p:txBody>
        </p:sp>
      </p:grpSp>
      <p:sp>
        <p:nvSpPr>
          <p:cNvPr id="45065" name="Text Box 16"/>
          <p:cNvSpPr txBox="1">
            <a:spLocks noChangeArrowheads="1"/>
          </p:cNvSpPr>
          <p:nvPr/>
        </p:nvSpPr>
        <p:spPr bwMode="auto">
          <a:xfrm>
            <a:off x="2971800" y="6324600"/>
            <a:ext cx="5067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 dirty="0">
                <a:latin typeface="Times" charset="0"/>
              </a:rPr>
              <a:t>Anderson et al., </a:t>
            </a:r>
            <a:r>
              <a:rPr lang="en-US" i="1" dirty="0" err="1">
                <a:latin typeface="Times" charset="0"/>
              </a:rPr>
              <a:t>Eur</a:t>
            </a:r>
            <a:r>
              <a:rPr lang="en-US" i="1" dirty="0">
                <a:latin typeface="Times" charset="0"/>
              </a:rPr>
              <a:t> Heart J, 2001 22(23) 2171-2179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33400" y="2357438"/>
            <a:ext cx="448733" cy="320516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-862780" y="3609559"/>
            <a:ext cx="3326051" cy="338554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600" dirty="0" smtClean="0">
                <a:noFill/>
              </a:rPr>
              <a:t>Left ventricular ejection fraction (%)</a:t>
            </a:r>
            <a:endParaRPr lang="en-US" sz="1600" dirty="0">
              <a:noFill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971800" y="5922963"/>
            <a:ext cx="2802467" cy="2667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153524" y="5862666"/>
            <a:ext cx="150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Heart T2* (ms)</a:t>
            </a:r>
            <a:endParaRPr lang="en-US" sz="1600" dirty="0"/>
          </a:p>
        </p:txBody>
      </p:sp>
      <p:sp>
        <p:nvSpPr>
          <p:cNvPr id="24" name="Text Box 15"/>
          <p:cNvSpPr txBox="1">
            <a:spLocks noChangeArrowheads="1"/>
          </p:cNvSpPr>
          <p:nvPr/>
        </p:nvSpPr>
        <p:spPr bwMode="auto">
          <a:xfrm>
            <a:off x="2598738" y="4100513"/>
            <a:ext cx="4703982" cy="523220"/>
          </a:xfrm>
          <a:prstGeom prst="rect">
            <a:avLst/>
          </a:prstGeom>
          <a:solidFill>
            <a:srgbClr val="0000FF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dirty="0" smtClean="0">
                <a:latin typeface="Times" charset="0"/>
              </a:rPr>
              <a:t>No correlation between heart and liver iron</a:t>
            </a:r>
            <a:r>
              <a:rPr lang="en-US" sz="2800" dirty="0" smtClean="0">
                <a:latin typeface="Times" charset="0"/>
              </a:rPr>
              <a:t>.</a:t>
            </a:r>
            <a:endParaRPr lang="en-US" sz="2800" dirty="0">
              <a:latin typeface="Time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913" grpId="0" animBg="1" autoUpdateAnimBg="0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1312333" y="1438836"/>
            <a:ext cx="5774267" cy="382949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What is cardiac T2* measuring ?</a:t>
            </a:r>
            <a:endParaRPr lang="en-US" sz="4000" dirty="0"/>
          </a:p>
        </p:txBody>
      </p:sp>
      <p:sp>
        <p:nvSpPr>
          <p:cNvPr id="5" name="Oval 4"/>
          <p:cNvSpPr/>
          <p:nvPr/>
        </p:nvSpPr>
        <p:spPr>
          <a:xfrm>
            <a:off x="7552247" y="2489222"/>
            <a:ext cx="287867" cy="254000"/>
          </a:xfrm>
          <a:prstGeom prst="ellipse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exagon 6"/>
          <p:cNvSpPr/>
          <p:nvPr/>
        </p:nvSpPr>
        <p:spPr>
          <a:xfrm>
            <a:off x="3479802" y="1832186"/>
            <a:ext cx="795865" cy="687494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n 8"/>
          <p:cNvSpPr/>
          <p:nvPr/>
        </p:nvSpPr>
        <p:spPr>
          <a:xfrm>
            <a:off x="6807203" y="2126827"/>
            <a:ext cx="347133" cy="965200"/>
          </a:xfrm>
          <a:prstGeom prst="can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543796" y="3151296"/>
            <a:ext cx="287867" cy="254000"/>
          </a:xfrm>
          <a:prstGeom prst="ellipse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535329" y="3776134"/>
            <a:ext cx="287867" cy="254000"/>
          </a:xfrm>
          <a:prstGeom prst="ellipse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090453" y="4898995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Cardiac Muscle Cell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535329" y="194216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Labile iron</a:t>
            </a:r>
            <a:endParaRPr lang="en-US" dirty="0"/>
          </a:p>
        </p:txBody>
      </p:sp>
      <p:sp>
        <p:nvSpPr>
          <p:cNvPr id="6" name="Moon 5"/>
          <p:cNvSpPr/>
          <p:nvPr/>
        </p:nvSpPr>
        <p:spPr>
          <a:xfrm>
            <a:off x="5122340" y="4155440"/>
            <a:ext cx="402336" cy="238760"/>
          </a:xfrm>
          <a:prstGeom prst="moon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n 9"/>
          <p:cNvSpPr/>
          <p:nvPr/>
        </p:nvSpPr>
        <p:spPr>
          <a:xfrm>
            <a:off x="6807203" y="2785533"/>
            <a:ext cx="347133" cy="965200"/>
          </a:xfrm>
          <a:prstGeom prst="can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>
            <a:off x="6807203" y="3429000"/>
            <a:ext cx="347133" cy="965200"/>
          </a:xfrm>
          <a:prstGeom prst="can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380742" y="2006691"/>
            <a:ext cx="287867" cy="254000"/>
          </a:xfrm>
          <a:prstGeom prst="ellipse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19"/>
          <p:cNvGrpSpPr/>
          <p:nvPr/>
        </p:nvGrpSpPr>
        <p:grpSpPr>
          <a:xfrm>
            <a:off x="3620911" y="1930488"/>
            <a:ext cx="512233" cy="460214"/>
            <a:chOff x="3620911" y="2006691"/>
            <a:chExt cx="512233" cy="460214"/>
          </a:xfrm>
        </p:grpSpPr>
        <p:sp>
          <p:nvSpPr>
            <p:cNvPr id="17" name="Freeform 16"/>
            <p:cNvSpPr/>
            <p:nvPr/>
          </p:nvSpPr>
          <p:spPr>
            <a:xfrm>
              <a:off x="3620911" y="2090652"/>
              <a:ext cx="341489" cy="340078"/>
            </a:xfrm>
            <a:custGeom>
              <a:avLst/>
              <a:gdLst>
                <a:gd name="connsiteX0" fmla="*/ 11289 w 536223"/>
                <a:gd name="connsiteY0" fmla="*/ 605367 h 623712"/>
                <a:gd name="connsiteX1" fmla="*/ 104423 w 536223"/>
                <a:gd name="connsiteY1" fmla="*/ 452967 h 623712"/>
                <a:gd name="connsiteX2" fmla="*/ 11289 w 536223"/>
                <a:gd name="connsiteY2" fmla="*/ 359834 h 623712"/>
                <a:gd name="connsiteX3" fmla="*/ 36689 w 536223"/>
                <a:gd name="connsiteY3" fmla="*/ 207434 h 623712"/>
                <a:gd name="connsiteX4" fmla="*/ 163689 w 536223"/>
                <a:gd name="connsiteY4" fmla="*/ 249767 h 623712"/>
                <a:gd name="connsiteX5" fmla="*/ 239889 w 536223"/>
                <a:gd name="connsiteY5" fmla="*/ 97367 h 623712"/>
                <a:gd name="connsiteX6" fmla="*/ 324556 w 536223"/>
                <a:gd name="connsiteY6" fmla="*/ 97367 h 623712"/>
                <a:gd name="connsiteX7" fmla="*/ 400756 w 536223"/>
                <a:gd name="connsiteY7" fmla="*/ 12700 h 623712"/>
                <a:gd name="connsiteX8" fmla="*/ 493889 w 536223"/>
                <a:gd name="connsiteY8" fmla="*/ 21167 h 623712"/>
                <a:gd name="connsiteX9" fmla="*/ 468489 w 536223"/>
                <a:gd name="connsiteY9" fmla="*/ 114300 h 623712"/>
                <a:gd name="connsiteX10" fmla="*/ 375356 w 536223"/>
                <a:gd name="connsiteY10" fmla="*/ 139700 h 623712"/>
                <a:gd name="connsiteX11" fmla="*/ 417689 w 536223"/>
                <a:gd name="connsiteY11" fmla="*/ 173567 h 623712"/>
                <a:gd name="connsiteX12" fmla="*/ 510823 w 536223"/>
                <a:gd name="connsiteY12" fmla="*/ 207434 h 623712"/>
                <a:gd name="connsiteX13" fmla="*/ 527756 w 536223"/>
                <a:gd name="connsiteY13" fmla="*/ 325967 h 623712"/>
                <a:gd name="connsiteX14" fmla="*/ 460023 w 536223"/>
                <a:gd name="connsiteY14" fmla="*/ 325967 h 623712"/>
                <a:gd name="connsiteX15" fmla="*/ 434623 w 536223"/>
                <a:gd name="connsiteY15" fmla="*/ 232834 h 623712"/>
                <a:gd name="connsiteX16" fmla="*/ 375356 w 536223"/>
                <a:gd name="connsiteY16" fmla="*/ 317500 h 623712"/>
                <a:gd name="connsiteX17" fmla="*/ 316089 w 536223"/>
                <a:gd name="connsiteY17" fmla="*/ 419100 h 623712"/>
                <a:gd name="connsiteX18" fmla="*/ 307623 w 536223"/>
                <a:gd name="connsiteY18" fmla="*/ 419100 h 623712"/>
                <a:gd name="connsiteX19" fmla="*/ 282223 w 536223"/>
                <a:gd name="connsiteY19" fmla="*/ 351367 h 623712"/>
                <a:gd name="connsiteX20" fmla="*/ 239889 w 536223"/>
                <a:gd name="connsiteY20" fmla="*/ 351367 h 623712"/>
                <a:gd name="connsiteX21" fmla="*/ 197556 w 536223"/>
                <a:gd name="connsiteY21" fmla="*/ 351367 h 623712"/>
                <a:gd name="connsiteX22" fmla="*/ 273756 w 536223"/>
                <a:gd name="connsiteY22" fmla="*/ 563034 h 623712"/>
                <a:gd name="connsiteX23" fmla="*/ 417689 w 536223"/>
                <a:gd name="connsiteY23" fmla="*/ 563034 h 623712"/>
                <a:gd name="connsiteX24" fmla="*/ 273756 w 536223"/>
                <a:gd name="connsiteY24" fmla="*/ 613834 h 623712"/>
                <a:gd name="connsiteX25" fmla="*/ 197556 w 536223"/>
                <a:gd name="connsiteY25" fmla="*/ 571500 h 623712"/>
                <a:gd name="connsiteX26" fmla="*/ 197556 w 536223"/>
                <a:gd name="connsiteY26" fmla="*/ 503767 h 623712"/>
                <a:gd name="connsiteX27" fmla="*/ 129823 w 536223"/>
                <a:gd name="connsiteY27" fmla="*/ 563034 h 623712"/>
                <a:gd name="connsiteX28" fmla="*/ 11289 w 536223"/>
                <a:gd name="connsiteY28" fmla="*/ 605367 h 62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6223" h="623712">
                  <a:moveTo>
                    <a:pt x="11289" y="605367"/>
                  </a:moveTo>
                  <a:cubicBezTo>
                    <a:pt x="7056" y="587023"/>
                    <a:pt x="104423" y="493889"/>
                    <a:pt x="104423" y="452967"/>
                  </a:cubicBezTo>
                  <a:cubicBezTo>
                    <a:pt x="104423" y="412045"/>
                    <a:pt x="22578" y="400756"/>
                    <a:pt x="11289" y="359834"/>
                  </a:cubicBezTo>
                  <a:cubicBezTo>
                    <a:pt x="0" y="318912"/>
                    <a:pt x="11289" y="225779"/>
                    <a:pt x="36689" y="207434"/>
                  </a:cubicBezTo>
                  <a:cubicBezTo>
                    <a:pt x="62089" y="189089"/>
                    <a:pt x="129822" y="268112"/>
                    <a:pt x="163689" y="249767"/>
                  </a:cubicBezTo>
                  <a:cubicBezTo>
                    <a:pt x="197556" y="231422"/>
                    <a:pt x="213078" y="122767"/>
                    <a:pt x="239889" y="97367"/>
                  </a:cubicBezTo>
                  <a:cubicBezTo>
                    <a:pt x="266700" y="71967"/>
                    <a:pt x="297745" y="111478"/>
                    <a:pt x="324556" y="97367"/>
                  </a:cubicBezTo>
                  <a:cubicBezTo>
                    <a:pt x="351367" y="83256"/>
                    <a:pt x="372534" y="25400"/>
                    <a:pt x="400756" y="12700"/>
                  </a:cubicBezTo>
                  <a:cubicBezTo>
                    <a:pt x="428978" y="0"/>
                    <a:pt x="482600" y="4234"/>
                    <a:pt x="493889" y="21167"/>
                  </a:cubicBezTo>
                  <a:cubicBezTo>
                    <a:pt x="505178" y="38100"/>
                    <a:pt x="488244" y="94545"/>
                    <a:pt x="468489" y="114300"/>
                  </a:cubicBezTo>
                  <a:cubicBezTo>
                    <a:pt x="448734" y="134055"/>
                    <a:pt x="383822" y="129822"/>
                    <a:pt x="375356" y="139700"/>
                  </a:cubicBezTo>
                  <a:cubicBezTo>
                    <a:pt x="366890" y="149578"/>
                    <a:pt x="395111" y="162278"/>
                    <a:pt x="417689" y="173567"/>
                  </a:cubicBezTo>
                  <a:cubicBezTo>
                    <a:pt x="440267" y="184856"/>
                    <a:pt x="492478" y="182034"/>
                    <a:pt x="510823" y="207434"/>
                  </a:cubicBezTo>
                  <a:cubicBezTo>
                    <a:pt x="529168" y="232834"/>
                    <a:pt x="536223" y="306212"/>
                    <a:pt x="527756" y="325967"/>
                  </a:cubicBezTo>
                  <a:cubicBezTo>
                    <a:pt x="519289" y="345722"/>
                    <a:pt x="475545" y="341489"/>
                    <a:pt x="460023" y="325967"/>
                  </a:cubicBezTo>
                  <a:cubicBezTo>
                    <a:pt x="444501" y="310445"/>
                    <a:pt x="448734" y="234245"/>
                    <a:pt x="434623" y="232834"/>
                  </a:cubicBezTo>
                  <a:cubicBezTo>
                    <a:pt x="420512" y="231423"/>
                    <a:pt x="395112" y="286456"/>
                    <a:pt x="375356" y="317500"/>
                  </a:cubicBezTo>
                  <a:cubicBezTo>
                    <a:pt x="355600" y="348544"/>
                    <a:pt x="327378" y="402167"/>
                    <a:pt x="316089" y="419100"/>
                  </a:cubicBezTo>
                  <a:cubicBezTo>
                    <a:pt x="304800" y="436033"/>
                    <a:pt x="313267" y="430389"/>
                    <a:pt x="307623" y="419100"/>
                  </a:cubicBezTo>
                  <a:cubicBezTo>
                    <a:pt x="301979" y="407811"/>
                    <a:pt x="293512" y="362656"/>
                    <a:pt x="282223" y="351367"/>
                  </a:cubicBezTo>
                  <a:cubicBezTo>
                    <a:pt x="270934" y="340078"/>
                    <a:pt x="239889" y="351367"/>
                    <a:pt x="239889" y="351367"/>
                  </a:cubicBezTo>
                  <a:cubicBezTo>
                    <a:pt x="225778" y="351367"/>
                    <a:pt x="191912" y="316089"/>
                    <a:pt x="197556" y="351367"/>
                  </a:cubicBezTo>
                  <a:cubicBezTo>
                    <a:pt x="203200" y="386645"/>
                    <a:pt x="237067" y="527756"/>
                    <a:pt x="273756" y="563034"/>
                  </a:cubicBezTo>
                  <a:cubicBezTo>
                    <a:pt x="310445" y="598312"/>
                    <a:pt x="417689" y="554567"/>
                    <a:pt x="417689" y="563034"/>
                  </a:cubicBezTo>
                  <a:cubicBezTo>
                    <a:pt x="417689" y="571501"/>
                    <a:pt x="310445" y="612423"/>
                    <a:pt x="273756" y="613834"/>
                  </a:cubicBezTo>
                  <a:cubicBezTo>
                    <a:pt x="237067" y="615245"/>
                    <a:pt x="210256" y="589845"/>
                    <a:pt x="197556" y="571500"/>
                  </a:cubicBezTo>
                  <a:cubicBezTo>
                    <a:pt x="184856" y="553155"/>
                    <a:pt x="208845" y="505178"/>
                    <a:pt x="197556" y="503767"/>
                  </a:cubicBezTo>
                  <a:cubicBezTo>
                    <a:pt x="186267" y="502356"/>
                    <a:pt x="155223" y="551745"/>
                    <a:pt x="129823" y="563034"/>
                  </a:cubicBezTo>
                  <a:cubicBezTo>
                    <a:pt x="104423" y="574323"/>
                    <a:pt x="15522" y="623712"/>
                    <a:pt x="11289" y="605367"/>
                  </a:cubicBezTo>
                  <a:close/>
                </a:path>
              </a:pathLst>
            </a:cu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3620911" y="2126827"/>
              <a:ext cx="341489" cy="340078"/>
            </a:xfrm>
            <a:custGeom>
              <a:avLst/>
              <a:gdLst>
                <a:gd name="connsiteX0" fmla="*/ 11289 w 536223"/>
                <a:gd name="connsiteY0" fmla="*/ 605367 h 623712"/>
                <a:gd name="connsiteX1" fmla="*/ 104423 w 536223"/>
                <a:gd name="connsiteY1" fmla="*/ 452967 h 623712"/>
                <a:gd name="connsiteX2" fmla="*/ 11289 w 536223"/>
                <a:gd name="connsiteY2" fmla="*/ 359834 h 623712"/>
                <a:gd name="connsiteX3" fmla="*/ 36689 w 536223"/>
                <a:gd name="connsiteY3" fmla="*/ 207434 h 623712"/>
                <a:gd name="connsiteX4" fmla="*/ 163689 w 536223"/>
                <a:gd name="connsiteY4" fmla="*/ 249767 h 623712"/>
                <a:gd name="connsiteX5" fmla="*/ 239889 w 536223"/>
                <a:gd name="connsiteY5" fmla="*/ 97367 h 623712"/>
                <a:gd name="connsiteX6" fmla="*/ 324556 w 536223"/>
                <a:gd name="connsiteY6" fmla="*/ 97367 h 623712"/>
                <a:gd name="connsiteX7" fmla="*/ 400756 w 536223"/>
                <a:gd name="connsiteY7" fmla="*/ 12700 h 623712"/>
                <a:gd name="connsiteX8" fmla="*/ 493889 w 536223"/>
                <a:gd name="connsiteY8" fmla="*/ 21167 h 623712"/>
                <a:gd name="connsiteX9" fmla="*/ 468489 w 536223"/>
                <a:gd name="connsiteY9" fmla="*/ 114300 h 623712"/>
                <a:gd name="connsiteX10" fmla="*/ 375356 w 536223"/>
                <a:gd name="connsiteY10" fmla="*/ 139700 h 623712"/>
                <a:gd name="connsiteX11" fmla="*/ 417689 w 536223"/>
                <a:gd name="connsiteY11" fmla="*/ 173567 h 623712"/>
                <a:gd name="connsiteX12" fmla="*/ 510823 w 536223"/>
                <a:gd name="connsiteY12" fmla="*/ 207434 h 623712"/>
                <a:gd name="connsiteX13" fmla="*/ 527756 w 536223"/>
                <a:gd name="connsiteY13" fmla="*/ 325967 h 623712"/>
                <a:gd name="connsiteX14" fmla="*/ 460023 w 536223"/>
                <a:gd name="connsiteY14" fmla="*/ 325967 h 623712"/>
                <a:gd name="connsiteX15" fmla="*/ 434623 w 536223"/>
                <a:gd name="connsiteY15" fmla="*/ 232834 h 623712"/>
                <a:gd name="connsiteX16" fmla="*/ 375356 w 536223"/>
                <a:gd name="connsiteY16" fmla="*/ 317500 h 623712"/>
                <a:gd name="connsiteX17" fmla="*/ 316089 w 536223"/>
                <a:gd name="connsiteY17" fmla="*/ 419100 h 623712"/>
                <a:gd name="connsiteX18" fmla="*/ 307623 w 536223"/>
                <a:gd name="connsiteY18" fmla="*/ 419100 h 623712"/>
                <a:gd name="connsiteX19" fmla="*/ 282223 w 536223"/>
                <a:gd name="connsiteY19" fmla="*/ 351367 h 623712"/>
                <a:gd name="connsiteX20" fmla="*/ 239889 w 536223"/>
                <a:gd name="connsiteY20" fmla="*/ 351367 h 623712"/>
                <a:gd name="connsiteX21" fmla="*/ 197556 w 536223"/>
                <a:gd name="connsiteY21" fmla="*/ 351367 h 623712"/>
                <a:gd name="connsiteX22" fmla="*/ 273756 w 536223"/>
                <a:gd name="connsiteY22" fmla="*/ 563034 h 623712"/>
                <a:gd name="connsiteX23" fmla="*/ 417689 w 536223"/>
                <a:gd name="connsiteY23" fmla="*/ 563034 h 623712"/>
                <a:gd name="connsiteX24" fmla="*/ 273756 w 536223"/>
                <a:gd name="connsiteY24" fmla="*/ 613834 h 623712"/>
                <a:gd name="connsiteX25" fmla="*/ 197556 w 536223"/>
                <a:gd name="connsiteY25" fmla="*/ 571500 h 623712"/>
                <a:gd name="connsiteX26" fmla="*/ 197556 w 536223"/>
                <a:gd name="connsiteY26" fmla="*/ 503767 h 623712"/>
                <a:gd name="connsiteX27" fmla="*/ 129823 w 536223"/>
                <a:gd name="connsiteY27" fmla="*/ 563034 h 623712"/>
                <a:gd name="connsiteX28" fmla="*/ 11289 w 536223"/>
                <a:gd name="connsiteY28" fmla="*/ 605367 h 62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6223" h="623712">
                  <a:moveTo>
                    <a:pt x="11289" y="605367"/>
                  </a:moveTo>
                  <a:cubicBezTo>
                    <a:pt x="7056" y="587023"/>
                    <a:pt x="104423" y="493889"/>
                    <a:pt x="104423" y="452967"/>
                  </a:cubicBezTo>
                  <a:cubicBezTo>
                    <a:pt x="104423" y="412045"/>
                    <a:pt x="22578" y="400756"/>
                    <a:pt x="11289" y="359834"/>
                  </a:cubicBezTo>
                  <a:cubicBezTo>
                    <a:pt x="0" y="318912"/>
                    <a:pt x="11289" y="225779"/>
                    <a:pt x="36689" y="207434"/>
                  </a:cubicBezTo>
                  <a:cubicBezTo>
                    <a:pt x="62089" y="189089"/>
                    <a:pt x="129822" y="268112"/>
                    <a:pt x="163689" y="249767"/>
                  </a:cubicBezTo>
                  <a:cubicBezTo>
                    <a:pt x="197556" y="231422"/>
                    <a:pt x="213078" y="122767"/>
                    <a:pt x="239889" y="97367"/>
                  </a:cubicBezTo>
                  <a:cubicBezTo>
                    <a:pt x="266700" y="71967"/>
                    <a:pt x="297745" y="111478"/>
                    <a:pt x="324556" y="97367"/>
                  </a:cubicBezTo>
                  <a:cubicBezTo>
                    <a:pt x="351367" y="83256"/>
                    <a:pt x="372534" y="25400"/>
                    <a:pt x="400756" y="12700"/>
                  </a:cubicBezTo>
                  <a:cubicBezTo>
                    <a:pt x="428978" y="0"/>
                    <a:pt x="482600" y="4234"/>
                    <a:pt x="493889" y="21167"/>
                  </a:cubicBezTo>
                  <a:cubicBezTo>
                    <a:pt x="505178" y="38100"/>
                    <a:pt x="488244" y="94545"/>
                    <a:pt x="468489" y="114300"/>
                  </a:cubicBezTo>
                  <a:cubicBezTo>
                    <a:pt x="448734" y="134055"/>
                    <a:pt x="383822" y="129822"/>
                    <a:pt x="375356" y="139700"/>
                  </a:cubicBezTo>
                  <a:cubicBezTo>
                    <a:pt x="366890" y="149578"/>
                    <a:pt x="395111" y="162278"/>
                    <a:pt x="417689" y="173567"/>
                  </a:cubicBezTo>
                  <a:cubicBezTo>
                    <a:pt x="440267" y="184856"/>
                    <a:pt x="492478" y="182034"/>
                    <a:pt x="510823" y="207434"/>
                  </a:cubicBezTo>
                  <a:cubicBezTo>
                    <a:pt x="529168" y="232834"/>
                    <a:pt x="536223" y="306212"/>
                    <a:pt x="527756" y="325967"/>
                  </a:cubicBezTo>
                  <a:cubicBezTo>
                    <a:pt x="519289" y="345722"/>
                    <a:pt x="475545" y="341489"/>
                    <a:pt x="460023" y="325967"/>
                  </a:cubicBezTo>
                  <a:cubicBezTo>
                    <a:pt x="444501" y="310445"/>
                    <a:pt x="448734" y="234245"/>
                    <a:pt x="434623" y="232834"/>
                  </a:cubicBezTo>
                  <a:cubicBezTo>
                    <a:pt x="420512" y="231423"/>
                    <a:pt x="395112" y="286456"/>
                    <a:pt x="375356" y="317500"/>
                  </a:cubicBezTo>
                  <a:cubicBezTo>
                    <a:pt x="355600" y="348544"/>
                    <a:pt x="327378" y="402167"/>
                    <a:pt x="316089" y="419100"/>
                  </a:cubicBezTo>
                  <a:cubicBezTo>
                    <a:pt x="304800" y="436033"/>
                    <a:pt x="313267" y="430389"/>
                    <a:pt x="307623" y="419100"/>
                  </a:cubicBezTo>
                  <a:cubicBezTo>
                    <a:pt x="301979" y="407811"/>
                    <a:pt x="293512" y="362656"/>
                    <a:pt x="282223" y="351367"/>
                  </a:cubicBezTo>
                  <a:cubicBezTo>
                    <a:pt x="270934" y="340078"/>
                    <a:pt x="239889" y="351367"/>
                    <a:pt x="239889" y="351367"/>
                  </a:cubicBezTo>
                  <a:cubicBezTo>
                    <a:pt x="225778" y="351367"/>
                    <a:pt x="191912" y="316089"/>
                    <a:pt x="197556" y="351367"/>
                  </a:cubicBezTo>
                  <a:cubicBezTo>
                    <a:pt x="203200" y="386645"/>
                    <a:pt x="237067" y="527756"/>
                    <a:pt x="273756" y="563034"/>
                  </a:cubicBezTo>
                  <a:cubicBezTo>
                    <a:pt x="310445" y="598312"/>
                    <a:pt x="417689" y="554567"/>
                    <a:pt x="417689" y="563034"/>
                  </a:cubicBezTo>
                  <a:cubicBezTo>
                    <a:pt x="417689" y="571501"/>
                    <a:pt x="310445" y="612423"/>
                    <a:pt x="273756" y="613834"/>
                  </a:cubicBezTo>
                  <a:cubicBezTo>
                    <a:pt x="237067" y="615245"/>
                    <a:pt x="210256" y="589845"/>
                    <a:pt x="197556" y="571500"/>
                  </a:cubicBezTo>
                  <a:cubicBezTo>
                    <a:pt x="184856" y="553155"/>
                    <a:pt x="208845" y="505178"/>
                    <a:pt x="197556" y="503767"/>
                  </a:cubicBezTo>
                  <a:cubicBezTo>
                    <a:pt x="186267" y="502356"/>
                    <a:pt x="155223" y="551745"/>
                    <a:pt x="129823" y="563034"/>
                  </a:cubicBezTo>
                  <a:cubicBezTo>
                    <a:pt x="104423" y="574323"/>
                    <a:pt x="15522" y="623712"/>
                    <a:pt x="11289" y="605367"/>
                  </a:cubicBezTo>
                  <a:close/>
                </a:path>
              </a:pathLst>
            </a:custGeom>
            <a:solidFill>
              <a:schemeClr val="tx1"/>
            </a:solidFill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3791655" y="2006691"/>
              <a:ext cx="341489" cy="340078"/>
            </a:xfrm>
            <a:custGeom>
              <a:avLst/>
              <a:gdLst>
                <a:gd name="connsiteX0" fmla="*/ 11289 w 536223"/>
                <a:gd name="connsiteY0" fmla="*/ 605367 h 623712"/>
                <a:gd name="connsiteX1" fmla="*/ 104423 w 536223"/>
                <a:gd name="connsiteY1" fmla="*/ 452967 h 623712"/>
                <a:gd name="connsiteX2" fmla="*/ 11289 w 536223"/>
                <a:gd name="connsiteY2" fmla="*/ 359834 h 623712"/>
                <a:gd name="connsiteX3" fmla="*/ 36689 w 536223"/>
                <a:gd name="connsiteY3" fmla="*/ 207434 h 623712"/>
                <a:gd name="connsiteX4" fmla="*/ 163689 w 536223"/>
                <a:gd name="connsiteY4" fmla="*/ 249767 h 623712"/>
                <a:gd name="connsiteX5" fmla="*/ 239889 w 536223"/>
                <a:gd name="connsiteY5" fmla="*/ 97367 h 623712"/>
                <a:gd name="connsiteX6" fmla="*/ 324556 w 536223"/>
                <a:gd name="connsiteY6" fmla="*/ 97367 h 623712"/>
                <a:gd name="connsiteX7" fmla="*/ 400756 w 536223"/>
                <a:gd name="connsiteY7" fmla="*/ 12700 h 623712"/>
                <a:gd name="connsiteX8" fmla="*/ 493889 w 536223"/>
                <a:gd name="connsiteY8" fmla="*/ 21167 h 623712"/>
                <a:gd name="connsiteX9" fmla="*/ 468489 w 536223"/>
                <a:gd name="connsiteY9" fmla="*/ 114300 h 623712"/>
                <a:gd name="connsiteX10" fmla="*/ 375356 w 536223"/>
                <a:gd name="connsiteY10" fmla="*/ 139700 h 623712"/>
                <a:gd name="connsiteX11" fmla="*/ 417689 w 536223"/>
                <a:gd name="connsiteY11" fmla="*/ 173567 h 623712"/>
                <a:gd name="connsiteX12" fmla="*/ 510823 w 536223"/>
                <a:gd name="connsiteY12" fmla="*/ 207434 h 623712"/>
                <a:gd name="connsiteX13" fmla="*/ 527756 w 536223"/>
                <a:gd name="connsiteY13" fmla="*/ 325967 h 623712"/>
                <a:gd name="connsiteX14" fmla="*/ 460023 w 536223"/>
                <a:gd name="connsiteY14" fmla="*/ 325967 h 623712"/>
                <a:gd name="connsiteX15" fmla="*/ 434623 w 536223"/>
                <a:gd name="connsiteY15" fmla="*/ 232834 h 623712"/>
                <a:gd name="connsiteX16" fmla="*/ 375356 w 536223"/>
                <a:gd name="connsiteY16" fmla="*/ 317500 h 623712"/>
                <a:gd name="connsiteX17" fmla="*/ 316089 w 536223"/>
                <a:gd name="connsiteY17" fmla="*/ 419100 h 623712"/>
                <a:gd name="connsiteX18" fmla="*/ 307623 w 536223"/>
                <a:gd name="connsiteY18" fmla="*/ 419100 h 623712"/>
                <a:gd name="connsiteX19" fmla="*/ 282223 w 536223"/>
                <a:gd name="connsiteY19" fmla="*/ 351367 h 623712"/>
                <a:gd name="connsiteX20" fmla="*/ 239889 w 536223"/>
                <a:gd name="connsiteY20" fmla="*/ 351367 h 623712"/>
                <a:gd name="connsiteX21" fmla="*/ 197556 w 536223"/>
                <a:gd name="connsiteY21" fmla="*/ 351367 h 623712"/>
                <a:gd name="connsiteX22" fmla="*/ 273756 w 536223"/>
                <a:gd name="connsiteY22" fmla="*/ 563034 h 623712"/>
                <a:gd name="connsiteX23" fmla="*/ 417689 w 536223"/>
                <a:gd name="connsiteY23" fmla="*/ 563034 h 623712"/>
                <a:gd name="connsiteX24" fmla="*/ 273756 w 536223"/>
                <a:gd name="connsiteY24" fmla="*/ 613834 h 623712"/>
                <a:gd name="connsiteX25" fmla="*/ 197556 w 536223"/>
                <a:gd name="connsiteY25" fmla="*/ 571500 h 623712"/>
                <a:gd name="connsiteX26" fmla="*/ 197556 w 536223"/>
                <a:gd name="connsiteY26" fmla="*/ 503767 h 623712"/>
                <a:gd name="connsiteX27" fmla="*/ 129823 w 536223"/>
                <a:gd name="connsiteY27" fmla="*/ 563034 h 623712"/>
                <a:gd name="connsiteX28" fmla="*/ 11289 w 536223"/>
                <a:gd name="connsiteY28" fmla="*/ 605367 h 62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6223" h="623712">
                  <a:moveTo>
                    <a:pt x="11289" y="605367"/>
                  </a:moveTo>
                  <a:cubicBezTo>
                    <a:pt x="7056" y="587023"/>
                    <a:pt x="104423" y="493889"/>
                    <a:pt x="104423" y="452967"/>
                  </a:cubicBezTo>
                  <a:cubicBezTo>
                    <a:pt x="104423" y="412045"/>
                    <a:pt x="22578" y="400756"/>
                    <a:pt x="11289" y="359834"/>
                  </a:cubicBezTo>
                  <a:cubicBezTo>
                    <a:pt x="0" y="318912"/>
                    <a:pt x="11289" y="225779"/>
                    <a:pt x="36689" y="207434"/>
                  </a:cubicBezTo>
                  <a:cubicBezTo>
                    <a:pt x="62089" y="189089"/>
                    <a:pt x="129822" y="268112"/>
                    <a:pt x="163689" y="249767"/>
                  </a:cubicBezTo>
                  <a:cubicBezTo>
                    <a:pt x="197556" y="231422"/>
                    <a:pt x="213078" y="122767"/>
                    <a:pt x="239889" y="97367"/>
                  </a:cubicBezTo>
                  <a:cubicBezTo>
                    <a:pt x="266700" y="71967"/>
                    <a:pt x="297745" y="111478"/>
                    <a:pt x="324556" y="97367"/>
                  </a:cubicBezTo>
                  <a:cubicBezTo>
                    <a:pt x="351367" y="83256"/>
                    <a:pt x="372534" y="25400"/>
                    <a:pt x="400756" y="12700"/>
                  </a:cubicBezTo>
                  <a:cubicBezTo>
                    <a:pt x="428978" y="0"/>
                    <a:pt x="482600" y="4234"/>
                    <a:pt x="493889" y="21167"/>
                  </a:cubicBezTo>
                  <a:cubicBezTo>
                    <a:pt x="505178" y="38100"/>
                    <a:pt x="488244" y="94545"/>
                    <a:pt x="468489" y="114300"/>
                  </a:cubicBezTo>
                  <a:cubicBezTo>
                    <a:pt x="448734" y="134055"/>
                    <a:pt x="383822" y="129822"/>
                    <a:pt x="375356" y="139700"/>
                  </a:cubicBezTo>
                  <a:cubicBezTo>
                    <a:pt x="366890" y="149578"/>
                    <a:pt x="395111" y="162278"/>
                    <a:pt x="417689" y="173567"/>
                  </a:cubicBezTo>
                  <a:cubicBezTo>
                    <a:pt x="440267" y="184856"/>
                    <a:pt x="492478" y="182034"/>
                    <a:pt x="510823" y="207434"/>
                  </a:cubicBezTo>
                  <a:cubicBezTo>
                    <a:pt x="529168" y="232834"/>
                    <a:pt x="536223" y="306212"/>
                    <a:pt x="527756" y="325967"/>
                  </a:cubicBezTo>
                  <a:cubicBezTo>
                    <a:pt x="519289" y="345722"/>
                    <a:pt x="475545" y="341489"/>
                    <a:pt x="460023" y="325967"/>
                  </a:cubicBezTo>
                  <a:cubicBezTo>
                    <a:pt x="444501" y="310445"/>
                    <a:pt x="448734" y="234245"/>
                    <a:pt x="434623" y="232834"/>
                  </a:cubicBezTo>
                  <a:cubicBezTo>
                    <a:pt x="420512" y="231423"/>
                    <a:pt x="395112" y="286456"/>
                    <a:pt x="375356" y="317500"/>
                  </a:cubicBezTo>
                  <a:cubicBezTo>
                    <a:pt x="355600" y="348544"/>
                    <a:pt x="327378" y="402167"/>
                    <a:pt x="316089" y="419100"/>
                  </a:cubicBezTo>
                  <a:cubicBezTo>
                    <a:pt x="304800" y="436033"/>
                    <a:pt x="313267" y="430389"/>
                    <a:pt x="307623" y="419100"/>
                  </a:cubicBezTo>
                  <a:cubicBezTo>
                    <a:pt x="301979" y="407811"/>
                    <a:pt x="293512" y="362656"/>
                    <a:pt x="282223" y="351367"/>
                  </a:cubicBezTo>
                  <a:cubicBezTo>
                    <a:pt x="270934" y="340078"/>
                    <a:pt x="239889" y="351367"/>
                    <a:pt x="239889" y="351367"/>
                  </a:cubicBezTo>
                  <a:cubicBezTo>
                    <a:pt x="225778" y="351367"/>
                    <a:pt x="191912" y="316089"/>
                    <a:pt x="197556" y="351367"/>
                  </a:cubicBezTo>
                  <a:cubicBezTo>
                    <a:pt x="203200" y="386645"/>
                    <a:pt x="237067" y="527756"/>
                    <a:pt x="273756" y="563034"/>
                  </a:cubicBezTo>
                  <a:cubicBezTo>
                    <a:pt x="310445" y="598312"/>
                    <a:pt x="417689" y="554567"/>
                    <a:pt x="417689" y="563034"/>
                  </a:cubicBezTo>
                  <a:cubicBezTo>
                    <a:pt x="417689" y="571501"/>
                    <a:pt x="310445" y="612423"/>
                    <a:pt x="273756" y="613834"/>
                  </a:cubicBezTo>
                  <a:cubicBezTo>
                    <a:pt x="237067" y="615245"/>
                    <a:pt x="210256" y="589845"/>
                    <a:pt x="197556" y="571500"/>
                  </a:cubicBezTo>
                  <a:cubicBezTo>
                    <a:pt x="184856" y="553155"/>
                    <a:pt x="208845" y="505178"/>
                    <a:pt x="197556" y="503767"/>
                  </a:cubicBezTo>
                  <a:cubicBezTo>
                    <a:pt x="186267" y="502356"/>
                    <a:pt x="155223" y="551745"/>
                    <a:pt x="129823" y="563034"/>
                  </a:cubicBezTo>
                  <a:cubicBezTo>
                    <a:pt x="104423" y="574323"/>
                    <a:pt x="15522" y="623712"/>
                    <a:pt x="11289" y="605367"/>
                  </a:cubicBezTo>
                  <a:close/>
                </a:path>
              </a:pathLst>
            </a:custGeom>
            <a:solidFill>
              <a:schemeClr val="tx1"/>
            </a:solidFill>
            <a:scene3d>
              <a:camera prst="orthographicFront">
                <a:rot lat="10800000" lon="0" rev="27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752110" y="4529663"/>
            <a:ext cx="91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Ferritin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201793" y="3220630"/>
            <a:ext cx="93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No T2*</a:t>
            </a:r>
            <a:endParaRPr lang="en-US" i="1" dirty="0"/>
          </a:p>
        </p:txBody>
      </p:sp>
      <p:sp>
        <p:nvSpPr>
          <p:cNvPr id="23" name="TextBox 22"/>
          <p:cNvSpPr txBox="1"/>
          <p:nvPr/>
        </p:nvSpPr>
        <p:spPr>
          <a:xfrm>
            <a:off x="4796078" y="2416201"/>
            <a:ext cx="116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Weak T2*</a:t>
            </a:r>
            <a:endParaRPr lang="en-US" i="1" dirty="0"/>
          </a:p>
        </p:txBody>
      </p:sp>
      <p:sp>
        <p:nvSpPr>
          <p:cNvPr id="24" name="TextBox 23"/>
          <p:cNvSpPr txBox="1"/>
          <p:nvPr/>
        </p:nvSpPr>
        <p:spPr>
          <a:xfrm>
            <a:off x="3168500" y="2722695"/>
            <a:ext cx="124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Strong T2*</a:t>
            </a:r>
            <a:endParaRPr lang="en-US" i="1" dirty="0"/>
          </a:p>
        </p:txBody>
      </p:sp>
      <p:sp>
        <p:nvSpPr>
          <p:cNvPr id="25" name="TextBox 24"/>
          <p:cNvSpPr txBox="1"/>
          <p:nvPr/>
        </p:nvSpPr>
        <p:spPr>
          <a:xfrm>
            <a:off x="2410179" y="1745822"/>
            <a:ext cx="1111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Lysosome</a:t>
            </a:r>
            <a:endParaRPr lang="en-US" i="1" dirty="0"/>
          </a:p>
        </p:txBody>
      </p:sp>
      <p:sp>
        <p:nvSpPr>
          <p:cNvPr id="26" name="TextBox 25"/>
          <p:cNvSpPr txBox="1"/>
          <p:nvPr/>
        </p:nvSpPr>
        <p:spPr>
          <a:xfrm>
            <a:off x="287867" y="5511168"/>
            <a:ext cx="839204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2400" dirty="0" smtClean="0"/>
              <a:t>  T2* measures the “potential” for labile, toxic, iron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2400" dirty="0" smtClean="0"/>
              <a:t>  Both the intensity and duration of iron loading are important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6.2963E-6 L -0.15833 0.00254 " pathEditMode="relative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07407E-6 L -0.15852 0.00138 " pathEditMode="relative" ptsTypes="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5.18519E-6 L -0.15747 -0.00232 " pathEditMode="relative" ptsTypes="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7037E-6 L 0.04722 0.00254 L 0.10469 -0.01852 L 0.11111 -0.05811 L 0.11111 -0.14815 L 0.11111 -0.24445 L 0.09722 -0.28774 L 0.04253 -0.30371 L 0.00278 -0.31227 " pathEditMode="relative" ptsTypes="AAAAAAAAA">
                                      <p:cBhvr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11111E-6 L -0.15834 -1.11111E-6 " pathEditMode="relative" ptsTypes="AA">
                                      <p:cBhvr>
                                        <p:cTn id="4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8 -0.31227 L -0.15347 -0.31227 " pathEditMode="relative" ptsTypes="AA">
                                      <p:cBhvr>
                                        <p:cTn id="4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1" grpId="0" animBg="1"/>
      <p:bldP spid="11" grpId="1" animBg="1"/>
      <p:bldP spid="12" grpId="0" animBg="1"/>
      <p:bldP spid="12" grpId="1" animBg="1"/>
      <p:bldP spid="6" grpId="0" animBg="1"/>
      <p:bldP spid="6" grpId="1" animBg="1"/>
      <p:bldP spid="6" grpId="2" animBg="1"/>
      <p:bldP spid="16" grpId="0" animBg="1"/>
      <p:bldP spid="16" grpId="1" animBg="1"/>
      <p:bldP spid="16" grpId="2" animBg="1"/>
      <p:bldP spid="21" grpId="0"/>
      <p:bldP spid="22" grpId="0"/>
      <p:bldP spid="22" grpId="1"/>
      <p:bldP spid="23" grpId="0"/>
      <p:bldP spid="23" grpId="1"/>
      <p:bldP spid="24" grpId="0"/>
      <p:bldP spid="2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>
                <a:ea typeface="+mj-ea"/>
                <a:cs typeface="+mj-cs"/>
              </a:rPr>
              <a:t>Heart R2* predicts Heart Iron in the Gerbil</a:t>
            </a:r>
          </a:p>
        </p:txBody>
      </p:sp>
      <p:sp>
        <p:nvSpPr>
          <p:cNvPr id="40963" name="Text Box 3"/>
          <p:cNvSpPr txBox="1">
            <a:spLocks noChangeArrowheads="1"/>
          </p:cNvSpPr>
          <p:nvPr/>
        </p:nvSpPr>
        <p:spPr bwMode="auto">
          <a:xfrm>
            <a:off x="5715000" y="6461125"/>
            <a:ext cx="32131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i="1">
                <a:latin typeface="Times New Roman" charset="0"/>
              </a:rPr>
              <a:t>Wood et al, Circulation, 2005</a:t>
            </a:r>
          </a:p>
        </p:txBody>
      </p:sp>
      <p:pic>
        <p:nvPicPr>
          <p:cNvPr id="40964" name="Picture 4" descr="heartR2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2133600"/>
            <a:ext cx="4191000" cy="296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3173" name="Picture 5" descr="heartIr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5800" y="2058193"/>
            <a:ext cx="4572000" cy="2741613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</p:pic>
      <p:sp>
        <p:nvSpPr>
          <p:cNvPr id="263174" name="Rectangle 6"/>
          <p:cNvSpPr>
            <a:spLocks noChangeArrowheads="1"/>
          </p:cNvSpPr>
          <p:nvPr/>
        </p:nvSpPr>
        <p:spPr bwMode="auto">
          <a:xfrm>
            <a:off x="5003800" y="3238500"/>
            <a:ext cx="3505200" cy="952500"/>
          </a:xfrm>
          <a:prstGeom prst="rect">
            <a:avLst/>
          </a:prstGeom>
          <a:gradFill rotWithShape="1">
            <a:gsLst>
              <a:gs pos="0">
                <a:srgbClr val="5E0000">
                  <a:alpha val="26999"/>
                </a:srgbClr>
              </a:gs>
              <a:gs pos="100000">
                <a:srgbClr val="CC0000">
                  <a:alpha val="53998"/>
                </a:srgbClr>
              </a:gs>
            </a:gsLst>
            <a:lin ang="5400000" scaled="1"/>
          </a:gradFill>
          <a:ln w="9525">
            <a:solidFill>
              <a:srgbClr val="29417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grpSp>
        <p:nvGrpSpPr>
          <p:cNvPr id="2" name="Group 19"/>
          <p:cNvGrpSpPr/>
          <p:nvPr/>
        </p:nvGrpSpPr>
        <p:grpSpPr>
          <a:xfrm>
            <a:off x="7499350" y="3251200"/>
            <a:ext cx="933450" cy="920750"/>
            <a:chOff x="7499350" y="3251200"/>
            <a:chExt cx="933450" cy="920750"/>
          </a:xfrm>
        </p:grpSpPr>
        <p:sp>
          <p:nvSpPr>
            <p:cNvPr id="40974" name="Line 9"/>
            <p:cNvSpPr>
              <a:spLocks noChangeShapeType="1"/>
            </p:cNvSpPr>
            <p:nvPr/>
          </p:nvSpPr>
          <p:spPr bwMode="auto">
            <a:xfrm>
              <a:off x="8426450" y="3251200"/>
              <a:ext cx="6350" cy="920750"/>
            </a:xfrm>
            <a:prstGeom prst="line">
              <a:avLst/>
            </a:prstGeom>
            <a:noFill/>
            <a:ln w="38100">
              <a:solidFill>
                <a:srgbClr val="294171"/>
              </a:solidFill>
              <a:round/>
              <a:headEnd type="triangle" w="med" len="med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75" name="Text Box 10"/>
            <p:cNvSpPr txBox="1">
              <a:spLocks noChangeArrowheads="1"/>
            </p:cNvSpPr>
            <p:nvPr/>
          </p:nvSpPr>
          <p:spPr bwMode="auto">
            <a:xfrm>
              <a:off x="7499350" y="3581400"/>
              <a:ext cx="8604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dirty="0"/>
                <a:t>Autopsy</a:t>
              </a:r>
            </a:p>
            <a:p>
              <a:r>
                <a:rPr lang="en-US" sz="1200" dirty="0"/>
                <a:t>Heart Iron</a:t>
              </a:r>
            </a:p>
          </p:txBody>
        </p:sp>
      </p:grpSp>
      <p:pic>
        <p:nvPicPr>
          <p:cNvPr id="40970" name="Picture 14" descr="gerbil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76400" y="5257800"/>
            <a:ext cx="1524000" cy="101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3183" name="Picture 15" descr="body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77000" y="5181600"/>
            <a:ext cx="89217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0"/>
          <p:cNvGrpSpPr/>
          <p:nvPr/>
        </p:nvGrpSpPr>
        <p:grpSpPr>
          <a:xfrm>
            <a:off x="4495800" y="3080950"/>
            <a:ext cx="1763713" cy="1740287"/>
            <a:chOff x="4495800" y="3080950"/>
            <a:chExt cx="1763713" cy="1740287"/>
          </a:xfrm>
        </p:grpSpPr>
        <p:grpSp>
          <p:nvGrpSpPr>
            <p:cNvPr id="4" name="Group 15"/>
            <p:cNvGrpSpPr/>
            <p:nvPr/>
          </p:nvGrpSpPr>
          <p:grpSpPr>
            <a:xfrm>
              <a:off x="4495800" y="4546599"/>
              <a:ext cx="1763713" cy="274638"/>
              <a:chOff x="4495800" y="4546599"/>
              <a:chExt cx="1763713" cy="274638"/>
            </a:xfrm>
          </p:grpSpPr>
          <p:sp>
            <p:nvSpPr>
              <p:cNvPr id="40972" name="Line 12"/>
              <p:cNvSpPr>
                <a:spLocks noChangeShapeType="1"/>
              </p:cNvSpPr>
              <p:nvPr/>
            </p:nvSpPr>
            <p:spPr bwMode="auto">
              <a:xfrm flipH="1">
                <a:off x="4991100" y="4584699"/>
                <a:ext cx="3048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973" name="Text Box 13"/>
              <p:cNvSpPr txBox="1">
                <a:spLocks noChangeArrowheads="1"/>
              </p:cNvSpPr>
              <p:nvPr/>
            </p:nvSpPr>
            <p:spPr bwMode="auto">
              <a:xfrm>
                <a:off x="4495800" y="4546599"/>
                <a:ext cx="1763713" cy="2746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</a:rPr>
                  <a:t>T2* in high risk </a:t>
                </a:r>
                <a:r>
                  <a:rPr lang="en-US" sz="1200" dirty="0"/>
                  <a:t>patients</a:t>
                </a: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4885938" y="3080950"/>
              <a:ext cx="2648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x</a:t>
              </a:r>
              <a:endParaRPr 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182529" y="4015601"/>
              <a:ext cx="2648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x</a:t>
              </a:r>
              <a:endParaRPr lang="en-US" sz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3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63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280" y="1340937"/>
            <a:ext cx="2626560" cy="499140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4800" y="180018"/>
            <a:ext cx="8226720" cy="1012426"/>
          </a:xfrm>
        </p:spPr>
        <p:txBody>
          <a:bodyPr/>
          <a:lstStyle/>
          <a:p>
            <a:r>
              <a:rPr lang="en-US" sz="4800" dirty="0" smtClean="0"/>
              <a:t>Autopsy Validation (12 hearts)</a:t>
            </a:r>
            <a:endParaRPr lang="en-US" sz="4800" dirty="0"/>
          </a:p>
        </p:txBody>
      </p:sp>
      <p:grpSp>
        <p:nvGrpSpPr>
          <p:cNvPr id="2" name="Group 20"/>
          <p:cNvGrpSpPr/>
          <p:nvPr/>
        </p:nvGrpSpPr>
        <p:grpSpPr>
          <a:xfrm>
            <a:off x="6438240" y="3982018"/>
            <a:ext cx="1412880" cy="1487197"/>
            <a:chOff x="7097716" y="4389437"/>
            <a:chExt cx="1557603" cy="1639359"/>
          </a:xfrm>
        </p:grpSpPr>
        <p:cxnSp>
          <p:nvCxnSpPr>
            <p:cNvPr id="11" name="Straight Connector 10"/>
            <p:cNvCxnSpPr/>
            <p:nvPr/>
          </p:nvCxnSpPr>
          <p:spPr bwMode="auto">
            <a:xfrm rot="5400000" flipH="1" flipV="1">
              <a:off x="7323141" y="5569482"/>
              <a:ext cx="474130" cy="444498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sp>
          <p:nvSpPr>
            <p:cNvPr id="14" name="TextBox 13"/>
            <p:cNvSpPr txBox="1"/>
            <p:nvPr/>
          </p:nvSpPr>
          <p:spPr>
            <a:xfrm>
              <a:off x="7097716" y="4389437"/>
              <a:ext cx="1557603" cy="322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i="1" dirty="0" err="1" smtClean="0"/>
                <a:t>Ghugre</a:t>
              </a:r>
              <a:r>
                <a:rPr lang="en-US" sz="1300" i="1" dirty="0" smtClean="0"/>
                <a:t> et al, 2006</a:t>
              </a:r>
              <a:endParaRPr lang="en-US" sz="1300" i="1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312970" y="6539727"/>
            <a:ext cx="3471651" cy="283811"/>
          </a:xfrm>
          <a:prstGeom prst="rect">
            <a:avLst/>
          </a:prstGeom>
          <a:noFill/>
        </p:spPr>
        <p:txBody>
          <a:bodyPr wrap="none" lIns="82945" tIns="41473" rIns="82945" bIns="41473" rtlCol="0">
            <a:spAutoFit/>
          </a:bodyPr>
          <a:lstStyle/>
          <a:p>
            <a:r>
              <a:rPr lang="en-US" sz="1300" i="1" dirty="0" smtClean="0"/>
              <a:t>Carpenter et al, Circulation 123(14), 1519:28, 2011</a:t>
            </a:r>
            <a:endParaRPr lang="en-US" sz="1300" i="1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80" y="1216927"/>
            <a:ext cx="4397875" cy="49771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1114957" y="67730"/>
            <a:ext cx="7135812" cy="1139825"/>
          </a:xfrm>
        </p:spPr>
        <p:txBody>
          <a:bodyPr/>
          <a:lstStyle/>
          <a:p>
            <a:r>
              <a:rPr lang="en-US" sz="4400" dirty="0" smtClean="0"/>
              <a:t>Fast Uptake/Slow Clearance</a:t>
            </a:r>
            <a:endParaRPr lang="en-US" sz="4400" dirty="0"/>
          </a:p>
        </p:txBody>
      </p:sp>
      <p:sp>
        <p:nvSpPr>
          <p:cNvPr id="43013" name="Text Box 5"/>
          <p:cNvSpPr txBox="1">
            <a:spLocks noChangeArrowheads="1"/>
          </p:cNvSpPr>
          <p:nvPr/>
        </p:nvSpPr>
        <p:spPr bwMode="auto">
          <a:xfrm>
            <a:off x="3905252" y="5334000"/>
            <a:ext cx="2033587" cy="579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200" b="1"/>
              <a:t>Liver Iron</a:t>
            </a:r>
          </a:p>
        </p:txBody>
      </p:sp>
      <p:pic>
        <p:nvPicPr>
          <p:cNvPr id="47" name="Picture 46" descr="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949" y="1329475"/>
            <a:ext cx="6350101" cy="5230220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>
            <a:off x="6265332" y="2633129"/>
            <a:ext cx="558800" cy="1371600"/>
          </a:xfrm>
          <a:prstGeom prst="upArrow">
            <a:avLst/>
          </a:prstGeom>
          <a:blipFill dpi="0" rotWithShape="1">
            <a:blip r:embed="rId3">
              <a:alphaModFix amt="44000"/>
              <a:duotone>
                <a:schemeClr val="accent1">
                  <a:shade val="40000"/>
                  <a:satMod val="120000"/>
                </a:schemeClr>
                <a:schemeClr val="accent1">
                  <a:tint val="70000"/>
                  <a:satMod val="300000"/>
                  <a:lumMod val="110000"/>
                </a:schemeClr>
              </a:duotone>
            </a:blip>
            <a:srcRect/>
            <a:tile tx="0" ty="0" sx="50000" sy="50000" flip="none" algn="tl"/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920997" y="2743200"/>
            <a:ext cx="499534" cy="296333"/>
          </a:xfrm>
          <a:prstGeom prst="ellipse">
            <a:avLst/>
          </a:prstGeom>
          <a:noFill/>
          <a:ln w="28575" cap="flat" cmpd="sng" algn="ctr">
            <a:solidFill>
              <a:srgbClr val="29417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30499" y="3970861"/>
            <a:ext cx="499534" cy="296333"/>
          </a:xfrm>
          <a:prstGeom prst="ellipse">
            <a:avLst/>
          </a:prstGeom>
          <a:noFill/>
          <a:ln w="28575" cap="flat" cmpd="sng" algn="ctr">
            <a:solidFill>
              <a:srgbClr val="29417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11" name="Rectangle 7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686800" cy="814606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ea typeface="+mj-ea"/>
                <a:cs typeface="+mj-cs"/>
              </a:rPr>
              <a:t>Cardiac T2* and</a:t>
            </a:r>
            <a:r>
              <a:rPr lang="en-US" sz="3600" dirty="0" smtClean="0">
                <a:ea typeface="+mj-ea"/>
                <a:cs typeface="+mj-cs"/>
              </a:rPr>
              <a:t> cardiac  </a:t>
            </a:r>
            <a:r>
              <a:rPr lang="en-US" sz="3600" dirty="0">
                <a:ea typeface="+mj-ea"/>
                <a:cs typeface="+mj-cs"/>
              </a:rPr>
              <a:t>dysfunction</a:t>
            </a:r>
          </a:p>
        </p:txBody>
      </p:sp>
      <p:sp>
        <p:nvSpPr>
          <p:cNvPr id="45061" name="Rectangle 8"/>
          <p:cNvSpPr>
            <a:spLocks noChangeArrowheads="1"/>
          </p:cNvSpPr>
          <p:nvPr/>
        </p:nvSpPr>
        <p:spPr bwMode="auto">
          <a:xfrm>
            <a:off x="2686050" y="23574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905000"/>
            <a:ext cx="7543800" cy="428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314450" y="2162175"/>
            <a:ext cx="6534150" cy="3533775"/>
            <a:chOff x="828" y="1362"/>
            <a:chExt cx="4116" cy="2226"/>
          </a:xfrm>
        </p:grpSpPr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828" y="1362"/>
              <a:ext cx="414" cy="2214"/>
            </a:xfrm>
            <a:prstGeom prst="rect">
              <a:avLst/>
            </a:prstGeom>
            <a:solidFill>
              <a:srgbClr val="FF0000">
                <a:alpha val="50195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1242" y="1374"/>
              <a:ext cx="414" cy="2214"/>
            </a:xfrm>
            <a:prstGeom prst="rect">
              <a:avLst/>
            </a:prstGeom>
            <a:solidFill>
              <a:srgbClr val="FFFF00">
                <a:alpha val="50195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1650" y="1362"/>
              <a:ext cx="3294" cy="2214"/>
            </a:xfrm>
            <a:prstGeom prst="rect">
              <a:avLst/>
            </a:prstGeom>
            <a:solidFill>
              <a:srgbClr val="00FF00">
                <a:alpha val="50195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1323975" y="2178050"/>
            <a:ext cx="1274763" cy="1287463"/>
          </a:xfrm>
          <a:prstGeom prst="rect">
            <a:avLst/>
          </a:prstGeom>
          <a:solidFill>
            <a:srgbClr val="0000FF">
              <a:alpha val="50195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3400" y="2357438"/>
            <a:ext cx="448733" cy="320516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-862780" y="3609559"/>
            <a:ext cx="3326051" cy="338554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600" dirty="0" smtClean="0">
                <a:noFill/>
              </a:rPr>
              <a:t>Left ventricular ejection fraction (%)</a:t>
            </a:r>
            <a:endParaRPr lang="en-US" sz="1600" dirty="0">
              <a:noFill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rcRect t="74527"/>
          <a:stretch>
            <a:fillRect/>
          </a:stretch>
        </p:blipFill>
        <p:spPr>
          <a:xfrm>
            <a:off x="533400" y="1399546"/>
            <a:ext cx="7924800" cy="509713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198533" y="6585578"/>
            <a:ext cx="3260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Kirk et al, Circulation, 120(20)1961-8, 2009</a:t>
            </a:r>
            <a:endParaRPr lang="en-US" sz="1400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Disclosures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209800"/>
            <a:ext cx="8017933" cy="3657600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Consultancy: Biomed-Informatics, AMAG </a:t>
            </a:r>
            <a:r>
              <a:rPr lang="en-US" sz="2800" dirty="0" err="1" smtClean="0"/>
              <a:t>ApoPharma,World</a:t>
            </a:r>
            <a:r>
              <a:rPr lang="en-US" sz="2800" dirty="0" smtClean="0"/>
              <a:t> Care, </a:t>
            </a:r>
            <a:r>
              <a:rPr lang="en-US" sz="2800" dirty="0" err="1" smtClean="0"/>
              <a:t>Celgene</a:t>
            </a:r>
            <a:r>
              <a:rPr lang="en-US" sz="2800" dirty="0" smtClean="0"/>
              <a:t>, </a:t>
            </a:r>
            <a:r>
              <a:rPr lang="en-US" sz="2800" dirty="0" err="1" smtClean="0"/>
              <a:t>Vifor</a:t>
            </a:r>
            <a:r>
              <a:rPr lang="en-US" sz="2800" dirty="0" smtClean="0"/>
              <a:t>, Pfizer</a:t>
            </a:r>
          </a:p>
          <a:p>
            <a:r>
              <a:rPr lang="en-US" sz="2800" dirty="0" smtClean="0"/>
              <a:t>Research Funding: National Institutes of Health</a:t>
            </a:r>
          </a:p>
          <a:p>
            <a:r>
              <a:rPr lang="en-US" sz="2800" dirty="0" smtClean="0"/>
              <a:t>Speaker’s Bureau: None</a:t>
            </a:r>
          </a:p>
          <a:p>
            <a:r>
              <a:rPr lang="en-US" sz="2800" dirty="0" smtClean="0"/>
              <a:t>Employment: None</a:t>
            </a:r>
          </a:p>
          <a:p>
            <a:r>
              <a:rPr lang="en-US" sz="2800" dirty="0" smtClean="0"/>
              <a:t>Equity: None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7236"/>
            <a:ext cx="8001000" cy="13716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ea typeface="+mj-ea"/>
                <a:cs typeface="+mj-cs"/>
              </a:rPr>
              <a:t>Previous Paradigm to Protect the Heart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52613"/>
            <a:ext cx="8229600" cy="1919287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Adjust </a:t>
            </a:r>
            <a:r>
              <a:rPr lang="en-US" dirty="0" err="1"/>
              <a:t>chelation</a:t>
            </a:r>
            <a:r>
              <a:rPr lang="en-US" dirty="0"/>
              <a:t> to control total body iron load, estimated by </a:t>
            </a:r>
            <a:r>
              <a:rPr lang="en-US" dirty="0" err="1"/>
              <a:t>ferritin</a:t>
            </a:r>
            <a:r>
              <a:rPr lang="en-US" dirty="0"/>
              <a:t> or liver iron</a:t>
            </a:r>
            <a:r>
              <a:rPr lang="en-US" dirty="0" smtClean="0"/>
              <a:t>.</a:t>
            </a:r>
          </a:p>
          <a:p>
            <a:pPr eaLnBrk="1" hangingPunct="1">
              <a:defRPr/>
            </a:pPr>
            <a:r>
              <a:rPr lang="en-US" dirty="0"/>
              <a:t>Monitor for cardiac toxicity (function, ECG changes, arrhythmias).</a:t>
            </a:r>
          </a:p>
        </p:txBody>
      </p:sp>
      <p:grpSp>
        <p:nvGrpSpPr>
          <p:cNvPr id="2" name="Group 11"/>
          <p:cNvGrpSpPr/>
          <p:nvPr/>
        </p:nvGrpSpPr>
        <p:grpSpPr>
          <a:xfrm>
            <a:off x="685800" y="4025900"/>
            <a:ext cx="3001433" cy="2607653"/>
            <a:chOff x="685800" y="4025900"/>
            <a:chExt cx="3001433" cy="2607653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2"/>
            <a:srcRect l="33715" t="11069" r="31402"/>
            <a:stretch>
              <a:fillRect/>
            </a:stretch>
          </p:blipFill>
          <p:spPr bwMode="auto">
            <a:xfrm>
              <a:off x="685800" y="4025900"/>
              <a:ext cx="3001433" cy="223202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sp>
          <p:nvSpPr>
            <p:cNvPr id="9" name="TextBox 8"/>
            <p:cNvSpPr txBox="1"/>
            <p:nvPr/>
          </p:nvSpPr>
          <p:spPr>
            <a:xfrm>
              <a:off x="695472" y="6356554"/>
              <a:ext cx="29917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i="1" dirty="0" smtClean="0">
                  <a:solidFill>
                    <a:srgbClr val="000000"/>
                  </a:solidFill>
                  <a:latin typeface="Arial" charset="0"/>
                  <a:ea typeface="msgothic" charset="0"/>
                  <a:cs typeface="msgothic" charset="0"/>
                </a:rPr>
                <a:t>Davis B A et al. Blood 2004;104:263-269</a:t>
              </a:r>
            </a:p>
          </p:txBody>
        </p:sp>
      </p:grpSp>
      <p:grpSp>
        <p:nvGrpSpPr>
          <p:cNvPr id="3" name="Group 10"/>
          <p:cNvGrpSpPr/>
          <p:nvPr/>
        </p:nvGrpSpPr>
        <p:grpSpPr>
          <a:xfrm>
            <a:off x="4572000" y="4025900"/>
            <a:ext cx="3810000" cy="2541032"/>
            <a:chOff x="4572000" y="4025900"/>
            <a:chExt cx="3810000" cy="2541032"/>
          </a:xfrm>
        </p:grpSpPr>
        <p:sp>
          <p:nvSpPr>
            <p:cNvPr id="6" name="TextBox 5"/>
            <p:cNvSpPr txBox="1"/>
            <p:nvPr/>
          </p:nvSpPr>
          <p:spPr>
            <a:xfrm>
              <a:off x="5587928" y="6197600"/>
              <a:ext cx="21658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From </a:t>
              </a:r>
              <a:r>
                <a:rPr lang="en-US" i="1" dirty="0" err="1" smtClean="0"/>
                <a:t>taxistartup.com</a:t>
              </a:r>
              <a:endParaRPr lang="en-US" i="1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0" y="4025900"/>
              <a:ext cx="3810000" cy="21336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Trends in Mortality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1801931"/>
            <a:ext cx="4784891" cy="41685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99" y="1751066"/>
            <a:ext cx="8088313" cy="42194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324600" y="1810398"/>
            <a:ext cx="533400" cy="41600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761451" y="6273800"/>
            <a:ext cx="2695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Modell</a:t>
            </a:r>
            <a:r>
              <a:rPr lang="en-US" sz="1400" i="1" dirty="0" smtClean="0"/>
              <a:t> et al, JCMR, 10(1):42, 2008</a:t>
            </a:r>
            <a:endParaRPr lang="en-US" sz="1400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Transition to standard of care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134" y="1761067"/>
            <a:ext cx="5088466" cy="47244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Interexam/Interreader</a:t>
            </a:r>
            <a:r>
              <a:rPr lang="en-US" dirty="0" smtClean="0"/>
              <a:t> Reliability</a:t>
            </a:r>
          </a:p>
          <a:p>
            <a:pPr lvl="1"/>
            <a:r>
              <a:rPr lang="en-US" sz="1514" dirty="0" smtClean="0"/>
              <a:t>Anderson et al, </a:t>
            </a:r>
            <a:r>
              <a:rPr lang="en-US" sz="1514" dirty="0" err="1" smtClean="0"/>
              <a:t>Eur</a:t>
            </a:r>
            <a:r>
              <a:rPr lang="en-US" sz="1514" dirty="0" smtClean="0"/>
              <a:t> Heart J, 22(23)2171-9, 2001</a:t>
            </a:r>
          </a:p>
          <a:p>
            <a:pPr lvl="1"/>
            <a:r>
              <a:rPr lang="en-US" sz="1514" dirty="0" smtClean="0"/>
              <a:t>Westwood et al, </a:t>
            </a:r>
            <a:r>
              <a:rPr lang="en-US" sz="1514" dirty="0" err="1" smtClean="0"/>
              <a:t>Int</a:t>
            </a:r>
            <a:r>
              <a:rPr lang="en-US" sz="1514" dirty="0" smtClean="0"/>
              <a:t> J Card </a:t>
            </a:r>
            <a:r>
              <a:rPr lang="en-US" sz="1514" dirty="0" err="1" smtClean="0"/>
              <a:t>Im</a:t>
            </a:r>
            <a:r>
              <a:rPr lang="en-US" sz="1514" dirty="0" smtClean="0"/>
              <a:t> 21(5):531-8, 2005</a:t>
            </a:r>
          </a:p>
          <a:p>
            <a:pPr lvl="1"/>
            <a:r>
              <a:rPr lang="en-US" sz="1514" dirty="0" smtClean="0"/>
              <a:t>Kirk et al, JMRI 32(2):315-319, 2010</a:t>
            </a:r>
          </a:p>
          <a:p>
            <a:r>
              <a:rPr lang="en-US" dirty="0" smtClean="0"/>
              <a:t>Picker to Siemens</a:t>
            </a:r>
          </a:p>
          <a:p>
            <a:pPr lvl="1"/>
            <a:r>
              <a:rPr lang="en-US" sz="1400" dirty="0" smtClean="0"/>
              <a:t>Westwood et al, JMRI 18(5):616-20, 2003</a:t>
            </a:r>
          </a:p>
          <a:p>
            <a:r>
              <a:rPr lang="en-US" dirty="0" smtClean="0"/>
              <a:t>Multi BH to single BH</a:t>
            </a:r>
          </a:p>
          <a:p>
            <a:pPr lvl="1"/>
            <a:r>
              <a:rPr lang="en-US" sz="1400" dirty="0" smtClean="0"/>
              <a:t>Westwood et al, JMRI 18(1):33-9, 2003</a:t>
            </a:r>
          </a:p>
          <a:p>
            <a:r>
              <a:rPr lang="en-US" dirty="0" smtClean="0"/>
              <a:t>White Blood to Black Blood</a:t>
            </a:r>
          </a:p>
          <a:p>
            <a:pPr lvl="1"/>
            <a:r>
              <a:rPr lang="en-US" sz="1400" dirty="0" smtClean="0"/>
              <a:t>Smith et al, JCMR 13(21):21, 2011</a:t>
            </a:r>
          </a:p>
          <a:p>
            <a:r>
              <a:rPr lang="en-US" dirty="0" smtClean="0"/>
              <a:t>Single Center to Multicenter</a:t>
            </a:r>
          </a:p>
          <a:p>
            <a:pPr lvl="1"/>
            <a:r>
              <a:rPr lang="en-US" sz="1400" dirty="0" smtClean="0"/>
              <a:t>Westwood et al, </a:t>
            </a:r>
            <a:r>
              <a:rPr lang="en-US" sz="1400" dirty="0" err="1" smtClean="0"/>
              <a:t>Int</a:t>
            </a:r>
            <a:r>
              <a:rPr lang="en-US" sz="1400" dirty="0" smtClean="0"/>
              <a:t> J Card </a:t>
            </a:r>
            <a:r>
              <a:rPr lang="en-US" sz="1400" dirty="0" err="1" smtClean="0"/>
              <a:t>Im</a:t>
            </a:r>
            <a:r>
              <a:rPr lang="en-US" sz="1400" dirty="0" smtClean="0"/>
              <a:t> 21(5):531-8, 2005</a:t>
            </a:r>
          </a:p>
          <a:p>
            <a:pPr lvl="1"/>
            <a:r>
              <a:rPr lang="en-US" sz="1400" dirty="0" smtClean="0"/>
              <a:t>Kirk et al, JMRI 32(2):315-319, 2010</a:t>
            </a:r>
          </a:p>
          <a:p>
            <a:pPr lvl="1"/>
            <a:endParaRPr lang="en-US" sz="1400" dirty="0" smtClean="0"/>
          </a:p>
        </p:txBody>
      </p:sp>
      <p:grpSp>
        <p:nvGrpSpPr>
          <p:cNvPr id="4" name="Group 27"/>
          <p:cNvGrpSpPr/>
          <p:nvPr/>
        </p:nvGrpSpPr>
        <p:grpSpPr>
          <a:xfrm>
            <a:off x="4944534" y="2031968"/>
            <a:ext cx="3998152" cy="3123823"/>
            <a:chOff x="404027" y="3990934"/>
            <a:chExt cx="4407685" cy="3443436"/>
          </a:xfrm>
        </p:grpSpPr>
        <p:grpSp>
          <p:nvGrpSpPr>
            <p:cNvPr id="5" name="Group 19"/>
            <p:cNvGrpSpPr/>
            <p:nvPr/>
          </p:nvGrpSpPr>
          <p:grpSpPr>
            <a:xfrm>
              <a:off x="404027" y="4313237"/>
              <a:ext cx="4407685" cy="3121133"/>
              <a:chOff x="5268912" y="4465637"/>
              <a:chExt cx="4407685" cy="3121133"/>
            </a:xfrm>
          </p:grpSpPr>
          <p:pic>
            <p:nvPicPr>
              <p:cNvPr id="9" name="Picture 8" descr="Screen shot 2014-04-17 at 10.09.57 AM.png"/>
              <p:cNvPicPr>
                <a:picLocks noChangeAspect="1"/>
              </p:cNvPicPr>
              <p:nvPr/>
            </p:nvPicPr>
            <p:blipFill>
              <a:blip r:embed="rId2"/>
              <a:srcRect t="6165"/>
              <a:stretch>
                <a:fillRect/>
              </a:stretch>
            </p:blipFill>
            <p:spPr>
              <a:xfrm>
                <a:off x="5268912" y="4465637"/>
                <a:ext cx="4407685" cy="2744092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6183312" y="7264466"/>
                <a:ext cx="2905551" cy="3223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i="1" dirty="0" smtClean="0"/>
                  <a:t>Kirk et al, JMRI 32(2):315-319, 2010</a:t>
                </a:r>
                <a:endParaRPr lang="en-US" sz="1300" i="1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1318427" y="3990934"/>
              <a:ext cx="2508010" cy="322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/>
                <a:t>Single </a:t>
              </a:r>
              <a:r>
                <a:rPr lang="en-US" sz="1300" dirty="0" err="1" smtClean="0"/>
                <a:t>breathhold</a:t>
              </a:r>
              <a:r>
                <a:rPr lang="en-US" sz="1300" dirty="0" smtClean="0"/>
                <a:t>, COV 5.9%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382712" y="6294438"/>
              <a:ext cx="1044271" cy="322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/>
                <a:t>49 patients</a:t>
              </a:r>
              <a:endParaRPr lang="en-US" sz="13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81000"/>
            <a:ext cx="7543800" cy="12954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How good is serum </a:t>
            </a:r>
            <a:r>
              <a:rPr lang="en-US" dirty="0" err="1" smtClean="0"/>
              <a:t>ferritin</a:t>
            </a:r>
            <a:r>
              <a:rPr lang="en-US" dirty="0" smtClean="0"/>
              <a:t> ?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35843" name="Picture 3" descr="ferritin_hic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286000"/>
            <a:ext cx="4114800" cy="308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685800" y="5943600"/>
            <a:ext cx="25288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1400" i="1"/>
              <a:t>Wood, et al, unpublished data</a:t>
            </a:r>
          </a:p>
        </p:txBody>
      </p:sp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43413" y="2290763"/>
            <a:ext cx="4572000" cy="3128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6" name="Text Box 6"/>
          <p:cNvSpPr txBox="1">
            <a:spLocks noChangeArrowheads="1"/>
          </p:cNvSpPr>
          <p:nvPr/>
        </p:nvSpPr>
        <p:spPr bwMode="auto">
          <a:xfrm>
            <a:off x="4800600" y="5943600"/>
            <a:ext cx="4038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400" dirty="0" err="1"/>
              <a:t>Taher</a:t>
            </a:r>
            <a:r>
              <a:rPr lang="en-US" sz="1400" dirty="0"/>
              <a:t>, et al, </a:t>
            </a:r>
            <a:r>
              <a:rPr lang="en-US" sz="1400" dirty="0" err="1"/>
              <a:t>Haematologica</a:t>
            </a:r>
            <a:r>
              <a:rPr lang="en-US" sz="1400" dirty="0"/>
              <a:t>, 93(10):1584, 2008</a:t>
            </a:r>
            <a:r>
              <a:rPr lang="en-US" dirty="0"/>
              <a:t> </a:t>
            </a:r>
          </a:p>
        </p:txBody>
      </p:sp>
      <p:sp>
        <p:nvSpPr>
          <p:cNvPr id="250887" name="AutoShape 7"/>
          <p:cNvSpPr>
            <a:spLocks noChangeArrowheads="1"/>
          </p:cNvSpPr>
          <p:nvPr/>
        </p:nvSpPr>
        <p:spPr bwMode="auto">
          <a:xfrm>
            <a:off x="1143000" y="4953000"/>
            <a:ext cx="762000" cy="180975"/>
          </a:xfrm>
          <a:prstGeom prst="leftRightArrow">
            <a:avLst>
              <a:gd name="adj1" fmla="val 50000"/>
              <a:gd name="adj2" fmla="val 84211"/>
            </a:avLst>
          </a:prstGeom>
          <a:solidFill>
            <a:srgbClr val="38568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0888" name="Line 8"/>
          <p:cNvSpPr>
            <a:spLocks noChangeShapeType="1"/>
          </p:cNvSpPr>
          <p:nvPr/>
        </p:nvSpPr>
        <p:spPr bwMode="auto">
          <a:xfrm>
            <a:off x="762000" y="4400550"/>
            <a:ext cx="762000" cy="0"/>
          </a:xfrm>
          <a:prstGeom prst="line">
            <a:avLst/>
          </a:prstGeom>
          <a:noFill/>
          <a:ln w="28575">
            <a:solidFill>
              <a:srgbClr val="000000"/>
            </a:solidFill>
            <a:prstDash val="sysDot"/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0889" name="Line 9"/>
          <p:cNvSpPr>
            <a:spLocks noChangeShapeType="1"/>
          </p:cNvSpPr>
          <p:nvPr/>
        </p:nvSpPr>
        <p:spPr bwMode="auto">
          <a:xfrm rot="5400000">
            <a:off x="1214437" y="4719638"/>
            <a:ext cx="619125" cy="0"/>
          </a:xfrm>
          <a:prstGeom prst="line">
            <a:avLst/>
          </a:prstGeom>
          <a:noFill/>
          <a:ln w="28575">
            <a:solidFill>
              <a:srgbClr val="000000"/>
            </a:solidFill>
            <a:prstDash val="sysDot"/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0890" name="AutoShape 10"/>
          <p:cNvSpPr>
            <a:spLocks noChangeArrowheads="1"/>
          </p:cNvSpPr>
          <p:nvPr/>
        </p:nvSpPr>
        <p:spPr bwMode="auto">
          <a:xfrm>
            <a:off x="5334000" y="4495800"/>
            <a:ext cx="2133600" cy="257175"/>
          </a:xfrm>
          <a:prstGeom prst="leftRightArrow">
            <a:avLst>
              <a:gd name="adj1" fmla="val 50000"/>
              <a:gd name="adj2" fmla="val 165926"/>
            </a:avLst>
          </a:prstGeom>
          <a:solidFill>
            <a:schemeClr val="accent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520267" y="5105400"/>
            <a:ext cx="2683933" cy="2852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443413" y="3019953"/>
            <a:ext cx="389466" cy="21140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630334" y="5082845"/>
            <a:ext cx="2827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Liver Iron Concentration (mg/</a:t>
            </a:r>
            <a:r>
              <a:rPr lang="en-US" sz="1400" dirty="0" err="1" smtClean="0"/>
              <a:t>g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643321" y="3539071"/>
            <a:ext cx="1989666" cy="307777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Serum </a:t>
            </a:r>
            <a:r>
              <a:rPr lang="en-US" sz="1400" dirty="0" err="1" smtClean="0"/>
              <a:t>Ferritin</a:t>
            </a:r>
            <a:r>
              <a:rPr lang="en-US" sz="1400" dirty="0" smtClean="0"/>
              <a:t> (</a:t>
            </a:r>
            <a:r>
              <a:rPr lang="en-US" sz="1400" dirty="0" err="1" smtClean="0"/>
              <a:t>ng</a:t>
            </a:r>
            <a:r>
              <a:rPr lang="en-US" sz="1400" dirty="0" smtClean="0"/>
              <a:t>/dl)</a:t>
            </a:r>
            <a:endParaRPr lang="en-US" sz="1400" dirty="0"/>
          </a:p>
        </p:txBody>
      </p:sp>
      <p:sp useBgFill="1">
        <p:nvSpPr>
          <p:cNvPr id="11" name="Rectangle 10"/>
          <p:cNvSpPr/>
          <p:nvPr/>
        </p:nvSpPr>
        <p:spPr>
          <a:xfrm>
            <a:off x="4343400" y="2003425"/>
            <a:ext cx="4800600" cy="4385733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0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50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2000" fill="hold"/>
                                        <p:tgtEl>
                                          <p:spTgt spid="25088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50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6" grpId="0"/>
      <p:bldP spid="250887" grpId="0" animBg="1"/>
      <p:bldP spid="250887" grpId="1" animBg="1"/>
      <p:bldP spid="250888" grpId="0" animBg="1"/>
      <p:bldP spid="250889" grpId="0" animBg="1"/>
      <p:bldP spid="25089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 numCol="1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en-US" sz="4500">
                <a:effectLst>
                  <a:outerShdw blurRad="38100" dist="38100" dir="2700000" algn="tl">
                    <a:srgbClr val="C0C0C0"/>
                  </a:outerShdw>
                </a:effectLst>
              </a:rPr>
              <a:t>Serum Ferritin Tracks LIC…except when it doesn’t !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5181600" y="1752600"/>
            <a:ext cx="3505200" cy="45720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en-US" dirty="0"/>
              <a:t>Using trends, overall r</a:t>
            </a:r>
            <a:r>
              <a:rPr lang="en-US" altLang="en-US" baseline="30000" dirty="0"/>
              <a:t>2</a:t>
            </a:r>
            <a:r>
              <a:rPr lang="en-US" altLang="en-US" dirty="0"/>
              <a:t> was 0.64.</a:t>
            </a:r>
          </a:p>
          <a:p>
            <a:pPr>
              <a:spcBef>
                <a:spcPts val="1200"/>
              </a:spcBef>
            </a:pPr>
            <a:r>
              <a:rPr lang="en-US" altLang="en-US" dirty="0"/>
              <a:t>Trends in serum </a:t>
            </a:r>
            <a:r>
              <a:rPr lang="en-US" altLang="en-US" dirty="0" err="1"/>
              <a:t>ferritin</a:t>
            </a:r>
            <a:r>
              <a:rPr lang="en-US" altLang="en-US" dirty="0"/>
              <a:t> concordant with LIC in only 38% and overtly discordant in 28%.</a:t>
            </a:r>
          </a:p>
          <a:p>
            <a:pPr>
              <a:spcBef>
                <a:spcPts val="1200"/>
              </a:spcBef>
            </a:pPr>
            <a:r>
              <a:rPr lang="en-US" altLang="en-US" dirty="0"/>
              <a:t>Correlated poorly with LIC in transfused SCD patients.</a:t>
            </a:r>
          </a:p>
          <a:p>
            <a:pPr>
              <a:spcBef>
                <a:spcPts val="1200"/>
              </a:spcBef>
            </a:pPr>
            <a:r>
              <a:rPr lang="en-US" altLang="en-US" dirty="0"/>
              <a:t>Highly variable in </a:t>
            </a:r>
            <a:r>
              <a:rPr lang="en-US" altLang="en-US" dirty="0" err="1"/>
              <a:t>nontransfused</a:t>
            </a:r>
            <a:r>
              <a:rPr lang="en-US" altLang="en-US" dirty="0"/>
              <a:t> patients.</a:t>
            </a:r>
          </a:p>
          <a:p>
            <a:pPr>
              <a:spcBef>
                <a:spcPts val="1200"/>
              </a:spcBef>
            </a:pPr>
            <a:endParaRPr lang="en-US" altLang="en-US" dirty="0"/>
          </a:p>
        </p:txBody>
      </p:sp>
      <p:sp>
        <p:nvSpPr>
          <p:cNvPr id="29700" name="TextBox 4"/>
          <p:cNvSpPr txBox="1">
            <a:spLocks noChangeArrowheads="1"/>
          </p:cNvSpPr>
          <p:nvPr/>
        </p:nvSpPr>
        <p:spPr bwMode="auto">
          <a:xfrm>
            <a:off x="1066800" y="6324600"/>
            <a:ext cx="36353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400" i="1"/>
              <a:t>Puliyel et al, Am J Hematol 89(4):391-394,2014</a:t>
            </a:r>
          </a:p>
        </p:txBody>
      </p:sp>
      <p:pic>
        <p:nvPicPr>
          <p:cNvPr id="29701" name="Picture 11" descr="Figure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7520" r="5440"/>
          <a:stretch>
            <a:fillRect/>
          </a:stretch>
        </p:blipFill>
        <p:spPr bwMode="auto">
          <a:xfrm>
            <a:off x="685800" y="1981200"/>
            <a:ext cx="42672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2827867" y="3429000"/>
            <a:ext cx="1380066" cy="11599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dirty="0">
                <a:ea typeface="+mj-ea"/>
                <a:cs typeface="+mj-cs"/>
              </a:rPr>
              <a:t>Liver Iron Reflects</a:t>
            </a:r>
            <a:r>
              <a:rPr lang="en-US" sz="4000" dirty="0" smtClean="0">
                <a:ea typeface="+mj-ea"/>
                <a:cs typeface="+mj-cs"/>
              </a:rPr>
              <a:t> Iron Balance</a:t>
            </a:r>
            <a:endParaRPr lang="en-US" sz="4000" dirty="0">
              <a:ea typeface="+mj-ea"/>
              <a:cs typeface="+mj-cs"/>
            </a:endParaRPr>
          </a:p>
        </p:txBody>
      </p:sp>
      <p:pic>
        <p:nvPicPr>
          <p:cNvPr id="3686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897464" y="1438836"/>
            <a:ext cx="7450669" cy="4787381"/>
          </a:xfrm>
          <a:noFill/>
        </p:spPr>
      </p:pic>
      <p:sp>
        <p:nvSpPr>
          <p:cNvPr id="36870" name="Text Box 6"/>
          <p:cNvSpPr txBox="1">
            <a:spLocks noChangeArrowheads="1"/>
          </p:cNvSpPr>
          <p:nvPr/>
        </p:nvSpPr>
        <p:spPr bwMode="auto">
          <a:xfrm>
            <a:off x="6189133" y="6434667"/>
            <a:ext cx="28067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400" i="1" dirty="0" err="1">
                <a:latin typeface="Helvetica" charset="0"/>
              </a:rPr>
              <a:t>Angelucci</a:t>
            </a:r>
            <a:r>
              <a:rPr lang="en-US" sz="1400" i="1" dirty="0">
                <a:latin typeface="Helvetica" charset="0"/>
              </a:rPr>
              <a:t> et al, NEJM, 343, 2000</a:t>
            </a:r>
          </a:p>
        </p:txBody>
      </p:sp>
      <p:sp>
        <p:nvSpPr>
          <p:cNvPr id="7" name="Rectangle 6"/>
          <p:cNvSpPr/>
          <p:nvPr/>
        </p:nvSpPr>
        <p:spPr>
          <a:xfrm>
            <a:off x="1032933" y="1566333"/>
            <a:ext cx="482600" cy="38946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/>
          <p:cNvSpPr txBox="1">
            <a:spLocks noChangeArrowheads="1"/>
          </p:cNvSpPr>
          <p:nvPr/>
        </p:nvSpPr>
        <p:spPr bwMode="auto">
          <a:xfrm>
            <a:off x="1718370" y="516467"/>
            <a:ext cx="573604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AU" sz="4400" dirty="0" smtClean="0">
                <a:solidFill>
                  <a:schemeClr val="tx2"/>
                </a:solidFill>
                <a:latin typeface="Helvetica" charset="0"/>
              </a:rPr>
              <a:t>Liver R2, R2* </a:t>
            </a:r>
            <a:r>
              <a:rPr lang="en-AU" sz="4400" dirty="0">
                <a:solidFill>
                  <a:schemeClr val="tx2"/>
                </a:solidFill>
                <a:latin typeface="Helvetica" charset="0"/>
              </a:rPr>
              <a:t>and iron</a:t>
            </a:r>
            <a:endParaRPr lang="en-AU" sz="4000" dirty="0">
              <a:solidFill>
                <a:schemeClr val="tx2"/>
              </a:solidFill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81000" y="1905000"/>
            <a:ext cx="3962400" cy="4603750"/>
            <a:chOff x="240" y="1200"/>
            <a:chExt cx="2496" cy="2900"/>
          </a:xfrm>
        </p:grpSpPr>
        <p:pic>
          <p:nvPicPr>
            <p:cNvPr id="39943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40" y="1200"/>
              <a:ext cx="2496" cy="2496"/>
            </a:xfrm>
            <a:prstGeom prst="rect">
              <a:avLst/>
            </a:prstGeom>
            <a:noFill/>
            <a:ln w="57150">
              <a:solidFill>
                <a:srgbClr val="3333FF"/>
              </a:solidFill>
              <a:miter lim="800000"/>
              <a:headEnd/>
              <a:tailEnd/>
            </a:ln>
          </p:spPr>
        </p:pic>
        <p:sp>
          <p:nvSpPr>
            <p:cNvPr id="39944" name="Text Box 5"/>
            <p:cNvSpPr txBox="1">
              <a:spLocks noChangeArrowheads="1"/>
            </p:cNvSpPr>
            <p:nvPr/>
          </p:nvSpPr>
          <p:spPr bwMode="auto">
            <a:xfrm>
              <a:off x="240" y="3888"/>
              <a:ext cx="238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600" i="1">
                  <a:latin typeface="Times New Roman" charset="0"/>
                </a:rPr>
                <a:t>St Pierre et al, Blood, 105(2) 855-861, 2004</a:t>
              </a:r>
              <a:endParaRPr lang="en-US" sz="2000" i="1">
                <a:latin typeface="Times New Roman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72000" y="2525712"/>
            <a:ext cx="4133850" cy="3341688"/>
            <a:chOff x="4572000" y="2525712"/>
            <a:chExt cx="4133850" cy="3341688"/>
          </a:xfrm>
        </p:grpSpPr>
        <p:sp>
          <p:nvSpPr>
            <p:cNvPr id="9" name="Text Box 3"/>
            <p:cNvSpPr txBox="1">
              <a:spLocks noChangeArrowheads="1"/>
            </p:cNvSpPr>
            <p:nvPr/>
          </p:nvSpPr>
          <p:spPr bwMode="auto">
            <a:xfrm>
              <a:off x="5029200" y="5530850"/>
              <a:ext cx="2862263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600" i="1" dirty="0"/>
                <a:t>Wood et al., Blood, 106, 2005</a:t>
              </a:r>
              <a:endParaRPr lang="en-US" i="1" dirty="0"/>
            </a:p>
          </p:txBody>
        </p:sp>
        <p:grpSp>
          <p:nvGrpSpPr>
            <p:cNvPr id="10" name="Group 7"/>
            <p:cNvGrpSpPr>
              <a:grpSpLocks/>
            </p:cNvGrpSpPr>
            <p:nvPr/>
          </p:nvGrpSpPr>
          <p:grpSpPr bwMode="auto">
            <a:xfrm>
              <a:off x="4572000" y="2525712"/>
              <a:ext cx="4133850" cy="2914650"/>
              <a:chOff x="3120" y="1284"/>
              <a:chExt cx="2460" cy="1752"/>
            </a:xfrm>
          </p:grpSpPr>
          <p:pic>
            <p:nvPicPr>
              <p:cNvPr id="11" name="Picture 8" descr="R2sVsFe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3120" y="1284"/>
                <a:ext cx="2460" cy="17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2" name="Text Box 9"/>
              <p:cNvSpPr txBox="1">
                <a:spLocks noChangeArrowheads="1"/>
              </p:cNvSpPr>
              <p:nvPr/>
            </p:nvSpPr>
            <p:spPr bwMode="auto">
              <a:xfrm>
                <a:off x="3888" y="2544"/>
                <a:ext cx="461" cy="1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1400" i="1">
                    <a:solidFill>
                      <a:schemeClr val="bg1"/>
                    </a:solidFill>
                    <a:latin typeface="Times New Roman" charset="0"/>
                  </a:rPr>
                  <a:t>r = 0.97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R2 versus R2*, that is the question</a:t>
            </a:r>
            <a:endParaRPr lang="en-US" sz="4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84175" y="1371600"/>
            <a:ext cx="4040188" cy="639762"/>
          </a:xfrm>
        </p:spPr>
        <p:txBody>
          <a:bodyPr/>
          <a:lstStyle/>
          <a:p>
            <a:r>
              <a:rPr lang="en-US" dirty="0" err="1" smtClean="0"/>
              <a:t>Ferriscan</a:t>
            </a:r>
            <a:r>
              <a:rPr lang="en-US" dirty="0" smtClean="0"/>
              <a:t> R2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302125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i="1" dirty="0" smtClean="0"/>
              <a:t>Advantages</a:t>
            </a:r>
          </a:p>
          <a:p>
            <a:r>
              <a:rPr lang="en-US" dirty="0" smtClean="0"/>
              <a:t>Good Quality Control</a:t>
            </a:r>
          </a:p>
          <a:p>
            <a:r>
              <a:rPr lang="en-US" dirty="0" smtClean="0"/>
              <a:t>Well Validated</a:t>
            </a:r>
          </a:p>
          <a:p>
            <a:endParaRPr lang="en-US" dirty="0" smtClean="0"/>
          </a:p>
          <a:p>
            <a:pPr>
              <a:buNone/>
            </a:pPr>
            <a:r>
              <a:rPr lang="en-US" i="1" dirty="0" smtClean="0"/>
              <a:t>Disadvantages</a:t>
            </a:r>
          </a:p>
          <a:p>
            <a:r>
              <a:rPr lang="en-US" dirty="0" smtClean="0"/>
              <a:t>Expensive</a:t>
            </a:r>
          </a:p>
          <a:p>
            <a:r>
              <a:rPr lang="en-US" dirty="0" smtClean="0"/>
              <a:t>Less Robust to Tissue Iron Distribution and B1+ </a:t>
            </a:r>
            <a:r>
              <a:rPr lang="en-US" dirty="0" err="1" smtClean="0"/>
              <a:t>inhomogeneity</a:t>
            </a:r>
            <a:endParaRPr lang="en-US" dirty="0" smtClean="0"/>
          </a:p>
          <a:p>
            <a:r>
              <a:rPr lang="en-US" dirty="0" smtClean="0"/>
              <a:t>Longer Exam</a:t>
            </a:r>
          </a:p>
          <a:p>
            <a:r>
              <a:rPr lang="en-US" dirty="0" smtClean="0"/>
              <a:t>Non-zero Failure Rate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572000" y="1371600"/>
            <a:ext cx="4041775" cy="639762"/>
          </a:xfrm>
        </p:spPr>
        <p:txBody>
          <a:bodyPr/>
          <a:lstStyle/>
          <a:p>
            <a:r>
              <a:rPr lang="en-US" dirty="0" smtClean="0"/>
              <a:t>Liver R2*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194175" cy="3951288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i="1" dirty="0" smtClean="0"/>
              <a:t>Advantages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Robust and Temporally Stable</a:t>
            </a:r>
          </a:p>
          <a:p>
            <a:endParaRPr lang="en-US" dirty="0" smtClean="0"/>
          </a:p>
          <a:p>
            <a:pPr>
              <a:buNone/>
            </a:pPr>
            <a:r>
              <a:rPr lang="en-US" i="1" dirty="0" smtClean="0"/>
              <a:t>Disadvantages</a:t>
            </a:r>
          </a:p>
          <a:p>
            <a:r>
              <a:rPr lang="en-US" dirty="0" smtClean="0"/>
              <a:t>Requires Analysis Software</a:t>
            </a:r>
          </a:p>
          <a:p>
            <a:r>
              <a:rPr lang="en-US" dirty="0" smtClean="0"/>
              <a:t>Requires Local Expertise</a:t>
            </a:r>
          </a:p>
          <a:p>
            <a:r>
              <a:rPr lang="en-US" dirty="0" smtClean="0"/>
              <a:t>Smaller Dynamic Range</a:t>
            </a:r>
            <a:endParaRPr lang="en-US" dirty="0"/>
          </a:p>
        </p:txBody>
      </p:sp>
      <p:sp useBgFill="1">
        <p:nvSpPr>
          <p:cNvPr id="9" name="Rectangle 8"/>
          <p:cNvSpPr/>
          <p:nvPr/>
        </p:nvSpPr>
        <p:spPr>
          <a:xfrm>
            <a:off x="4487343" y="1210733"/>
            <a:ext cx="4597400" cy="553720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High </a:t>
            </a:r>
            <a:r>
              <a:rPr lang="en-US" sz="4400" dirty="0" smtClean="0"/>
              <a:t>liver iron is bad.</a:t>
            </a:r>
            <a:endParaRPr lang="en-US" sz="4400" dirty="0"/>
          </a:p>
        </p:txBody>
      </p:sp>
      <p:pic>
        <p:nvPicPr>
          <p:cNvPr id="8" name="Picture 7" descr="US04 Fig 5_600dpi.jpg"/>
          <p:cNvPicPr>
            <a:picLocks noChangeAspect="1"/>
          </p:cNvPicPr>
          <p:nvPr/>
        </p:nvPicPr>
        <p:blipFill>
          <a:blip r:embed="rId2"/>
          <a:srcRect b="10112"/>
          <a:stretch>
            <a:fillRect/>
          </a:stretch>
        </p:blipFill>
        <p:spPr>
          <a:xfrm>
            <a:off x="457200" y="1828038"/>
            <a:ext cx="3657600" cy="287815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01001" y="5182482"/>
            <a:ext cx="828053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400" dirty="0" smtClean="0">
                <a:latin typeface="Wingdings"/>
                <a:ea typeface="Wingdings"/>
                <a:cs typeface="Wingdings"/>
              </a:rPr>
              <a:t></a:t>
            </a:r>
            <a:r>
              <a:rPr lang="en-US" sz="2400" dirty="0" smtClean="0"/>
              <a:t>LIC predisposes to circulating </a:t>
            </a:r>
            <a:r>
              <a:rPr lang="en-US" sz="2400" dirty="0" smtClean="0">
                <a:latin typeface="Wingdings"/>
                <a:ea typeface="Wingdings"/>
                <a:cs typeface="Wingdings"/>
              </a:rPr>
              <a:t></a:t>
            </a:r>
            <a:r>
              <a:rPr lang="en-US" sz="2400" dirty="0" smtClean="0"/>
              <a:t>LPI if </a:t>
            </a:r>
            <a:r>
              <a:rPr lang="en-US" sz="2400" dirty="0" err="1" smtClean="0"/>
              <a:t>chelator</a:t>
            </a:r>
            <a:r>
              <a:rPr lang="en-US" sz="2400" dirty="0" smtClean="0"/>
              <a:t> not present.</a:t>
            </a:r>
          </a:p>
          <a:p>
            <a:pPr>
              <a:spcBef>
                <a:spcPts val="1200"/>
              </a:spcBef>
            </a:pPr>
            <a:r>
              <a:rPr lang="en-US" sz="2400" dirty="0" smtClean="0"/>
              <a:t>Penalty for noncompliance is much worse for </a:t>
            </a:r>
            <a:r>
              <a:rPr lang="en-US" sz="2400" dirty="0" smtClean="0">
                <a:latin typeface="Wingdings"/>
                <a:ea typeface="Wingdings"/>
                <a:cs typeface="Wingdings"/>
              </a:rPr>
              <a:t></a:t>
            </a:r>
            <a:r>
              <a:rPr lang="en-US" sz="2400" dirty="0" smtClean="0"/>
              <a:t>LIC ! 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rcRect t="47672"/>
          <a:stretch>
            <a:fillRect/>
          </a:stretch>
        </p:blipFill>
        <p:spPr>
          <a:xfrm>
            <a:off x="4714789" y="1828038"/>
            <a:ext cx="3430001" cy="2878155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5029200" y="4250267"/>
            <a:ext cx="736600" cy="211666"/>
          </a:xfrm>
          <a:prstGeom prst="ellipse">
            <a:avLst/>
          </a:prstGeom>
          <a:noFill/>
          <a:ln w="25400" cap="flat" cmpd="sng" algn="ctr">
            <a:solidFill>
              <a:schemeClr val="accent1">
                <a:shade val="95000"/>
                <a:satMod val="105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731932" y="2277533"/>
            <a:ext cx="2015067" cy="1845559"/>
          </a:xfrm>
          <a:prstGeom prst="rect">
            <a:avLst/>
          </a:prstGeom>
          <a:noFill/>
          <a:ln w="25400" cap="flat" cmpd="sng" algn="ctr">
            <a:solidFill>
              <a:schemeClr val="accent1">
                <a:shade val="95000"/>
                <a:satMod val="10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4400" y="3462867"/>
            <a:ext cx="787399" cy="660225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667936" y="2099734"/>
            <a:ext cx="1981200" cy="1363134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1" grpId="0" animBg="1"/>
      <p:bldP spid="13" grpId="0" animBg="1"/>
      <p:bldP spid="9" grpId="0" animBg="1"/>
      <p:bldP spid="12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 is a “safe” LIC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38836"/>
            <a:ext cx="7770813" cy="199016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There is no “safe” LIC</a:t>
            </a:r>
          </a:p>
          <a:p>
            <a:r>
              <a:rPr lang="en-US" sz="2800" dirty="0" err="1" smtClean="0"/>
              <a:t>LIC’s</a:t>
            </a:r>
            <a:r>
              <a:rPr lang="en-US" sz="2800" dirty="0" smtClean="0"/>
              <a:t> &gt; 15-20 mg/</a:t>
            </a:r>
            <a:r>
              <a:rPr lang="en-US" sz="2800" dirty="0" err="1" smtClean="0"/>
              <a:t>g</a:t>
            </a:r>
            <a:r>
              <a:rPr lang="en-US" sz="2800" dirty="0" smtClean="0"/>
              <a:t> are often very unsafe</a:t>
            </a:r>
          </a:p>
          <a:p>
            <a:r>
              <a:rPr lang="en-US" sz="2800" dirty="0" smtClean="0"/>
              <a:t>But the actual threshold varies with patient </a:t>
            </a:r>
            <a:endParaRPr lang="en-US" sz="2800" dirty="0"/>
          </a:p>
        </p:txBody>
      </p:sp>
      <p:pic>
        <p:nvPicPr>
          <p:cNvPr id="6" name="Picture 5" descr="SCD_panc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04" y="3716406"/>
            <a:ext cx="2986363" cy="2701326"/>
          </a:xfrm>
          <a:prstGeom prst="rect">
            <a:avLst/>
          </a:prstGeom>
        </p:spPr>
      </p:pic>
      <p:pic>
        <p:nvPicPr>
          <p:cNvPr id="7" name="Picture 6" descr="TM_panc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631" y="3725333"/>
            <a:ext cx="2862572" cy="27032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Why does the radiologist need to know iron physiology ?</a:t>
            </a:r>
            <a:endParaRPr lang="en-US" sz="44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651000"/>
            <a:ext cx="7770813" cy="4216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Why should I use MRI at all ? I have serum </a:t>
            </a:r>
            <a:r>
              <a:rPr lang="en-US" dirty="0" err="1" smtClean="0"/>
              <a:t>ferritin</a:t>
            </a:r>
            <a:r>
              <a:rPr lang="en-US" dirty="0" smtClean="0"/>
              <a:t>.</a:t>
            </a:r>
          </a:p>
          <a:p>
            <a:r>
              <a:rPr lang="en-US" dirty="0" smtClean="0"/>
              <a:t>How can my patient have high heart iron when his liver iron is low ?  Or vice versa ?</a:t>
            </a:r>
          </a:p>
          <a:p>
            <a:r>
              <a:rPr lang="en-US" dirty="0" smtClean="0"/>
              <a:t>If his heart (or pancreas, or liver) is full of iron, how come he has normal function ?</a:t>
            </a:r>
          </a:p>
          <a:p>
            <a:r>
              <a:rPr lang="en-US" dirty="0" smtClean="0"/>
              <a:t>When should my patient get his first scan? When should he get the next scan ?</a:t>
            </a:r>
          </a:p>
          <a:p>
            <a:r>
              <a:rPr lang="en-US" dirty="0" smtClean="0"/>
              <a:t>Is it ok to just look at the abdomen or do I need to look at the heart, too ?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So can’t we wait until T2* falls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38836"/>
            <a:ext cx="7770813" cy="1643031"/>
          </a:xfrm>
        </p:spPr>
        <p:txBody>
          <a:bodyPr>
            <a:normAutofit/>
          </a:bodyPr>
          <a:lstStyle/>
          <a:p>
            <a:r>
              <a:rPr lang="en-US" sz="2800" dirty="0" smtClean="0"/>
              <a:t>Heart loads quickly, clears slowly</a:t>
            </a:r>
          </a:p>
          <a:p>
            <a:r>
              <a:rPr lang="en-US" sz="2800" dirty="0" smtClean="0"/>
              <a:t>The glands are beat up by the time T2* falls. </a:t>
            </a:r>
            <a:endParaRPr lang="en-US" sz="2800" dirty="0"/>
          </a:p>
        </p:txBody>
      </p:sp>
      <p:graphicFrame>
        <p:nvGraphicFramePr>
          <p:cNvPr id="4" name="Chart 3"/>
          <p:cNvGraphicFramePr/>
          <p:nvPr/>
        </p:nvGraphicFramePr>
        <p:xfrm>
          <a:off x="518822" y="3428999"/>
          <a:ext cx="4053178" cy="26754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5" name="Group 17"/>
          <p:cNvGrpSpPr/>
          <p:nvPr/>
        </p:nvGrpSpPr>
        <p:grpSpPr>
          <a:xfrm>
            <a:off x="5258873" y="3453876"/>
            <a:ext cx="3249997" cy="2374757"/>
            <a:chOff x="5258873" y="4363475"/>
            <a:chExt cx="3249997" cy="2374757"/>
          </a:xfrm>
        </p:grpSpPr>
        <p:pic>
          <p:nvPicPr>
            <p:cNvPr id="6" name="Picture 5" descr="Fig5.jpg"/>
            <p:cNvPicPr>
              <a:picLocks noChangeAspect="1"/>
            </p:cNvPicPr>
            <p:nvPr/>
          </p:nvPicPr>
          <p:blipFill>
            <a:blip r:embed="rId3"/>
            <a:srcRect l="46667" t="12998"/>
            <a:stretch>
              <a:fillRect/>
            </a:stretch>
          </p:blipFill>
          <p:spPr>
            <a:xfrm>
              <a:off x="5258873" y="4363475"/>
              <a:ext cx="3249997" cy="2374757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830515" y="4564311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Tx/>
                <a:buChar char="-"/>
              </a:pPr>
              <a:r>
                <a:rPr lang="en-US" sz="1000" dirty="0" smtClean="0"/>
                <a:t>Pancreas</a:t>
              </a:r>
            </a:p>
            <a:p>
              <a:r>
                <a:rPr lang="en-US" sz="1000" dirty="0" smtClean="0"/>
                <a:t>- Heart</a:t>
              </a:r>
              <a:endParaRPr lang="en-US" sz="1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456160" y="4564311"/>
              <a:ext cx="7865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+ Pancreas</a:t>
              </a:r>
            </a:p>
            <a:p>
              <a:r>
                <a:rPr lang="en-US" sz="1000" dirty="0" smtClean="0"/>
                <a:t>- Heart</a:t>
              </a:r>
              <a:endParaRPr lang="en-US" sz="1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167631" y="4516656"/>
              <a:ext cx="7865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+ Pancreas</a:t>
              </a:r>
            </a:p>
            <a:p>
              <a:r>
                <a:rPr lang="en-US" sz="1000" dirty="0" smtClean="0"/>
                <a:t>+ Heart</a:t>
              </a:r>
              <a:endParaRPr lang="en-US" sz="1000" dirty="0"/>
            </a:p>
          </p:txBody>
        </p:sp>
      </p:grpSp>
      <p:sp>
        <p:nvSpPr>
          <p:cNvPr id="10" name="Rectangle 9"/>
          <p:cNvSpPr/>
          <p:nvPr/>
        </p:nvSpPr>
        <p:spPr>
          <a:xfrm>
            <a:off x="5830515" y="3731656"/>
            <a:ext cx="1337116" cy="17637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457200" y="277813"/>
            <a:ext cx="8229600" cy="1017587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Model of disease</a:t>
            </a:r>
          </a:p>
        </p:txBody>
      </p:sp>
      <p:graphicFrame>
        <p:nvGraphicFramePr>
          <p:cNvPr id="58370" name="Object 2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533400" y="4572000"/>
          <a:ext cx="2362200" cy="1841500"/>
        </p:xfrm>
        <a:graphic>
          <a:graphicData uri="http://schemas.openxmlformats.org/presentationml/2006/ole">
            <p:oleObj spid="_x0000_s25621" name="Image" r:id="rId3" imgW="2361905" imgH="1841270" progId="">
              <p:embed/>
            </p:oleObj>
          </a:graphicData>
        </a:graphic>
      </p:graphicFrame>
      <p:graphicFrame>
        <p:nvGraphicFramePr>
          <p:cNvPr id="58371" name="Object 3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57200" y="1524000"/>
          <a:ext cx="2832100" cy="1333500"/>
        </p:xfrm>
        <a:graphic>
          <a:graphicData uri="http://schemas.openxmlformats.org/presentationml/2006/ole">
            <p:oleObj spid="_x0000_s25622" name="Image" r:id="rId4" imgW="2831746" imgH="1332863" progId="">
              <p:embed/>
            </p:oleObj>
          </a:graphicData>
        </a:graphic>
      </p:graphicFrame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505200" y="3886200"/>
            <a:ext cx="4578350" cy="457200"/>
            <a:chOff x="2208" y="2448"/>
            <a:chExt cx="2884" cy="288"/>
          </a:xfrm>
        </p:grpSpPr>
        <p:sp>
          <p:nvSpPr>
            <p:cNvPr id="58386" name="AutoShape 5"/>
            <p:cNvSpPr>
              <a:spLocks noChangeArrowheads="1"/>
            </p:cNvSpPr>
            <p:nvPr/>
          </p:nvSpPr>
          <p:spPr bwMode="auto">
            <a:xfrm flipH="1">
              <a:off x="2208" y="2448"/>
              <a:ext cx="2880" cy="288"/>
            </a:xfrm>
            <a:prstGeom prst="rtTriangle">
              <a:avLst/>
            </a:prstGeom>
            <a:gradFill rotWithShape="1">
              <a:gsLst>
                <a:gs pos="0">
                  <a:srgbClr val="761302"/>
                </a:gs>
                <a:gs pos="100000">
                  <a:srgbClr val="FF2905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387" name="Text Box 6"/>
            <p:cNvSpPr txBox="1">
              <a:spLocks noChangeArrowheads="1"/>
            </p:cNvSpPr>
            <p:nvPr/>
          </p:nvSpPr>
          <p:spPr bwMode="auto">
            <a:xfrm>
              <a:off x="4224" y="2496"/>
              <a:ext cx="86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>
                  <a:solidFill>
                    <a:schemeClr val="bg1"/>
                  </a:solidFill>
                </a:rPr>
                <a:t>Dysfunction</a:t>
              </a: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3581400" y="2057400"/>
            <a:ext cx="4800600" cy="4083050"/>
            <a:chOff x="2256" y="1296"/>
            <a:chExt cx="3024" cy="2572"/>
          </a:xfrm>
        </p:grpSpPr>
        <p:graphicFrame>
          <p:nvGraphicFramePr>
            <p:cNvPr id="58374" name="Object 6"/>
            <p:cNvGraphicFramePr>
              <a:graphicFrameLocks noChangeAspect="1"/>
            </p:cNvGraphicFramePr>
            <p:nvPr/>
          </p:nvGraphicFramePr>
          <p:xfrm>
            <a:off x="4032" y="3195"/>
            <a:ext cx="864" cy="673"/>
          </p:xfrm>
          <a:graphic>
            <a:graphicData uri="http://schemas.openxmlformats.org/presentationml/2006/ole">
              <p:oleObj spid="_x0000_s25623" name="Image" r:id="rId5" imgW="2361905" imgH="1841270" progId="">
                <p:embed/>
              </p:oleObj>
            </a:graphicData>
          </a:graphic>
        </p:graphicFrame>
        <p:grpSp>
          <p:nvGrpSpPr>
            <p:cNvPr id="4" name="Group 10"/>
            <p:cNvGrpSpPr>
              <a:grpSpLocks/>
            </p:cNvGrpSpPr>
            <p:nvPr/>
          </p:nvGrpSpPr>
          <p:grpSpPr bwMode="auto">
            <a:xfrm>
              <a:off x="2256" y="2256"/>
              <a:ext cx="2880" cy="288"/>
              <a:chOff x="2256" y="2256"/>
              <a:chExt cx="2880" cy="288"/>
            </a:xfrm>
          </p:grpSpPr>
          <p:sp>
            <p:nvSpPr>
              <p:cNvPr id="58384" name="AutoShape 11"/>
              <p:cNvSpPr>
                <a:spLocks noChangeArrowheads="1"/>
              </p:cNvSpPr>
              <p:nvPr/>
            </p:nvSpPr>
            <p:spPr bwMode="auto">
              <a:xfrm rot="5400000">
                <a:off x="3552" y="960"/>
                <a:ext cx="288" cy="2880"/>
              </a:xfrm>
              <a:prstGeom prst="triangle">
                <a:avLst>
                  <a:gd name="adj" fmla="val 50000"/>
                </a:avLst>
              </a:prstGeom>
              <a:gradFill rotWithShape="1">
                <a:gsLst>
                  <a:gs pos="0">
                    <a:srgbClr val="21631C"/>
                  </a:gs>
                  <a:gs pos="100000">
                    <a:srgbClr val="48D73D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385" name="Text Box 12"/>
              <p:cNvSpPr txBox="1">
                <a:spLocks noChangeArrowheads="1"/>
              </p:cNvSpPr>
              <p:nvPr/>
            </p:nvSpPr>
            <p:spPr bwMode="auto">
              <a:xfrm>
                <a:off x="2304" y="2304"/>
                <a:ext cx="60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>
                    <a:solidFill>
                      <a:schemeClr val="bg1"/>
                    </a:solidFill>
                  </a:rPr>
                  <a:t>Volume</a:t>
                </a:r>
              </a:p>
            </p:txBody>
          </p:sp>
        </p:grpSp>
        <p:graphicFrame>
          <p:nvGraphicFramePr>
            <p:cNvPr id="58375" name="Object 7"/>
            <p:cNvGraphicFramePr>
              <a:graphicFrameLocks noChangeAspect="1"/>
            </p:cNvGraphicFramePr>
            <p:nvPr/>
          </p:nvGraphicFramePr>
          <p:xfrm>
            <a:off x="4176" y="1296"/>
            <a:ext cx="1104" cy="328"/>
          </p:xfrm>
          <a:graphic>
            <a:graphicData uri="http://schemas.openxmlformats.org/presentationml/2006/ole">
              <p:oleObj spid="_x0000_s25624" name="Image" r:id="rId6" imgW="2831746" imgH="1332863" progId="">
                <p:embed/>
              </p:oleObj>
            </a:graphicData>
          </a:graphic>
        </p:graphicFrame>
      </p:grpSp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1447800" y="1447800"/>
            <a:ext cx="6629400" cy="4889500"/>
            <a:chOff x="912" y="912"/>
            <a:chExt cx="4176" cy="3080"/>
          </a:xfrm>
        </p:grpSpPr>
        <p:graphicFrame>
          <p:nvGraphicFramePr>
            <p:cNvPr id="58372" name="Object 4"/>
            <p:cNvGraphicFramePr>
              <a:graphicFrameLocks noChangeAspect="1"/>
            </p:cNvGraphicFramePr>
            <p:nvPr/>
          </p:nvGraphicFramePr>
          <p:xfrm>
            <a:off x="2016" y="2832"/>
            <a:ext cx="1488" cy="1160"/>
          </p:xfrm>
          <a:graphic>
            <a:graphicData uri="http://schemas.openxmlformats.org/presentationml/2006/ole">
              <p:oleObj spid="_x0000_s25625" name="Image" r:id="rId7" imgW="2361905" imgH="1841270" progId="">
                <p:embed/>
              </p:oleObj>
            </a:graphicData>
          </a:graphic>
        </p:graphicFrame>
        <p:graphicFrame>
          <p:nvGraphicFramePr>
            <p:cNvPr id="58373" name="Object 5"/>
            <p:cNvGraphicFramePr>
              <a:graphicFrameLocks noChangeAspect="1"/>
            </p:cNvGraphicFramePr>
            <p:nvPr/>
          </p:nvGraphicFramePr>
          <p:xfrm>
            <a:off x="2256" y="912"/>
            <a:ext cx="1784" cy="840"/>
          </p:xfrm>
          <a:graphic>
            <a:graphicData uri="http://schemas.openxmlformats.org/presentationml/2006/ole">
              <p:oleObj spid="_x0000_s25626" name="Image" r:id="rId8" imgW="2831746" imgH="1332863" progId="">
                <p:embed/>
              </p:oleObj>
            </a:graphicData>
          </a:graphic>
        </p:graphicFrame>
        <p:grpSp>
          <p:nvGrpSpPr>
            <p:cNvPr id="6" name="Group 17"/>
            <p:cNvGrpSpPr>
              <a:grpSpLocks/>
            </p:cNvGrpSpPr>
            <p:nvPr/>
          </p:nvGrpSpPr>
          <p:grpSpPr bwMode="auto">
            <a:xfrm>
              <a:off x="912" y="2016"/>
              <a:ext cx="4176" cy="288"/>
              <a:chOff x="912" y="2016"/>
              <a:chExt cx="4176" cy="288"/>
            </a:xfrm>
          </p:grpSpPr>
          <p:sp>
            <p:nvSpPr>
              <p:cNvPr id="58381" name="AutoShape 18"/>
              <p:cNvSpPr>
                <a:spLocks noChangeArrowheads="1"/>
              </p:cNvSpPr>
              <p:nvPr/>
            </p:nvSpPr>
            <p:spPr bwMode="auto">
              <a:xfrm flipH="1" flipV="1">
                <a:off x="912" y="2016"/>
                <a:ext cx="4176" cy="288"/>
              </a:xfrm>
              <a:prstGeom prst="rtTriangle">
                <a:avLst/>
              </a:prstGeom>
              <a:gradFill rotWithShape="1">
                <a:gsLst>
                  <a:gs pos="0">
                    <a:srgbClr val="761302"/>
                  </a:gs>
                  <a:gs pos="100000">
                    <a:srgbClr val="FF2905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/>
              </a:p>
            </p:txBody>
          </p:sp>
          <p:sp>
            <p:nvSpPr>
              <p:cNvPr id="58382" name="Text Box 19"/>
              <p:cNvSpPr txBox="1">
                <a:spLocks noChangeArrowheads="1"/>
              </p:cNvSpPr>
              <p:nvPr/>
            </p:nvSpPr>
            <p:spPr bwMode="auto">
              <a:xfrm>
                <a:off x="4560" y="2016"/>
                <a:ext cx="36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>
                    <a:solidFill>
                      <a:schemeClr val="bg1"/>
                    </a:solidFill>
                  </a:rPr>
                  <a:t>Iron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304800"/>
            <a:ext cx="8686800" cy="1139825"/>
          </a:xfrm>
        </p:spPr>
        <p:txBody>
          <a:bodyPr/>
          <a:lstStyle/>
          <a:p>
            <a:pPr>
              <a:defRPr/>
            </a:pPr>
            <a:r>
              <a:rPr lang="en-US" sz="3600" dirty="0" smtClean="0"/>
              <a:t>Pancreas R2* and glucose </a:t>
            </a:r>
            <a:r>
              <a:rPr lang="en-US" sz="3600" dirty="0" err="1" smtClean="0"/>
              <a:t>dysregulation</a:t>
            </a:r>
            <a:endParaRPr lang="en-US" sz="3600" dirty="0"/>
          </a:p>
        </p:txBody>
      </p:sp>
      <p:sp>
        <p:nvSpPr>
          <p:cNvPr id="59397" name="TextBox 9"/>
          <p:cNvSpPr txBox="1">
            <a:spLocks noChangeArrowheads="1"/>
          </p:cNvSpPr>
          <p:nvPr/>
        </p:nvSpPr>
        <p:spPr bwMode="auto">
          <a:xfrm>
            <a:off x="4572000" y="6401151"/>
            <a:ext cx="396176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 err="1"/>
              <a:t>Noetzli</a:t>
            </a:r>
            <a:r>
              <a:rPr lang="en-US" sz="1400" dirty="0"/>
              <a:t> et al, Am J </a:t>
            </a:r>
            <a:r>
              <a:rPr lang="en-US" sz="1400" dirty="0" err="1" smtClean="0"/>
              <a:t>Hematol</a:t>
            </a:r>
            <a:r>
              <a:rPr lang="en-US" sz="1400" dirty="0" smtClean="0"/>
              <a:t>, 87(2):155-60, 2012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4394195" y="5139267"/>
            <a:ext cx="288942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DM: Diabetes Mellitus</a:t>
            </a:r>
          </a:p>
          <a:p>
            <a:r>
              <a:rPr lang="en-US" sz="1600" i="1" dirty="0" smtClean="0"/>
              <a:t>IGT: Impaired Glucose Tolerance</a:t>
            </a:r>
          </a:p>
          <a:p>
            <a:r>
              <a:rPr lang="en-US" sz="1600" i="1" dirty="0" smtClean="0"/>
              <a:t>IFG: Impaired Fasting Glucose</a:t>
            </a:r>
          </a:p>
          <a:p>
            <a:r>
              <a:rPr lang="en-US" sz="1600" i="1" dirty="0" smtClean="0"/>
              <a:t>NML: Normal Glucose Tolerance</a:t>
            </a:r>
            <a:endParaRPr lang="en-US" sz="1600" i="1" dirty="0"/>
          </a:p>
        </p:txBody>
      </p:sp>
      <p:pic>
        <p:nvPicPr>
          <p:cNvPr id="8" name="Picture 7" descr="Figure_1.jpg"/>
          <p:cNvPicPr>
            <a:picLocks noChangeAspect="1"/>
          </p:cNvPicPr>
          <p:nvPr/>
        </p:nvPicPr>
        <p:blipFill>
          <a:blip r:embed="rId2"/>
          <a:srcRect l="6278" t="5525" r="5000"/>
          <a:stretch>
            <a:fillRect/>
          </a:stretch>
        </p:blipFill>
        <p:spPr>
          <a:xfrm>
            <a:off x="228600" y="1634067"/>
            <a:ext cx="4056383" cy="3239558"/>
          </a:xfrm>
          <a:prstGeom prst="rect">
            <a:avLst/>
          </a:prstGeom>
        </p:spPr>
      </p:pic>
      <p:pic>
        <p:nvPicPr>
          <p:cNvPr id="12" name="Picture 11" descr="Figure_3.jpg"/>
          <p:cNvPicPr>
            <a:picLocks noChangeAspect="1"/>
          </p:cNvPicPr>
          <p:nvPr/>
        </p:nvPicPr>
        <p:blipFill>
          <a:blip r:embed="rId3"/>
          <a:srcRect t="14088" r="49630" b="14205"/>
          <a:stretch>
            <a:fillRect/>
          </a:stretch>
        </p:blipFill>
        <p:spPr>
          <a:xfrm>
            <a:off x="4394195" y="1634067"/>
            <a:ext cx="4605866" cy="3239558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46100" y="3663950"/>
            <a:ext cx="1745352" cy="819150"/>
            <a:chOff x="546100" y="3663950"/>
            <a:chExt cx="1745352" cy="819150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546100" y="3663950"/>
              <a:ext cx="838200" cy="8191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939800" y="4006849"/>
              <a:ext cx="13516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Disposition Index</a:t>
              </a:r>
              <a:endParaRPr lang="en-US" sz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DI Correlates and Predictors</a:t>
            </a:r>
            <a:endParaRPr lang="en-US" sz="48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85800" y="5240865"/>
            <a:ext cx="7770813" cy="1295401"/>
          </a:xfrm>
        </p:spPr>
        <p:txBody>
          <a:bodyPr>
            <a:normAutofit/>
          </a:bodyPr>
          <a:lstStyle/>
          <a:p>
            <a:r>
              <a:rPr lang="en-US" dirty="0" smtClean="0"/>
              <a:t>DI values stratified by disease severity.</a:t>
            </a:r>
          </a:p>
          <a:p>
            <a:r>
              <a:rPr lang="en-US" dirty="0" smtClean="0"/>
              <a:t>DI predicted by pancreas R2*, age, and LIC</a:t>
            </a:r>
            <a:endParaRPr lang="en-US" dirty="0"/>
          </a:p>
        </p:txBody>
      </p:sp>
      <p:pic>
        <p:nvPicPr>
          <p:cNvPr id="3" name="Picture 2" descr="Figure_3.jpg"/>
          <p:cNvPicPr>
            <a:picLocks noChangeAspect="1"/>
          </p:cNvPicPr>
          <p:nvPr/>
        </p:nvPicPr>
        <p:blipFill>
          <a:blip r:embed="rId2"/>
          <a:srcRect l="51111" t="14580" r="1389" b="12518"/>
          <a:stretch>
            <a:fillRect/>
          </a:stretch>
        </p:blipFill>
        <p:spPr>
          <a:xfrm>
            <a:off x="270940" y="1693333"/>
            <a:ext cx="4343400" cy="3293533"/>
          </a:xfrm>
          <a:prstGeom prst="rect">
            <a:avLst/>
          </a:prstGeom>
        </p:spPr>
      </p:pic>
      <p:pic>
        <p:nvPicPr>
          <p:cNvPr id="6" name="Picture 5" descr="Figure_4.jpg"/>
          <p:cNvPicPr>
            <a:picLocks noChangeAspect="1"/>
          </p:cNvPicPr>
          <p:nvPr/>
        </p:nvPicPr>
        <p:blipFill>
          <a:blip r:embed="rId3"/>
          <a:srcRect t="12778" b="9973"/>
          <a:stretch>
            <a:fillRect/>
          </a:stretch>
        </p:blipFill>
        <p:spPr>
          <a:xfrm>
            <a:off x="4784387" y="1693333"/>
            <a:ext cx="4164876" cy="3217334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6079067" y="2506133"/>
            <a:ext cx="1744133" cy="1236133"/>
          </a:xfrm>
          <a:prstGeom prst="downArrow">
            <a:avLst/>
          </a:prstGeom>
          <a:blipFill dpi="0" rotWithShape="1">
            <a:blip r:embed="rId4">
              <a:alphaModFix amt="25000"/>
              <a:duotone>
                <a:schemeClr val="accent1">
                  <a:shade val="40000"/>
                  <a:satMod val="120000"/>
                </a:schemeClr>
                <a:schemeClr val="accent1">
                  <a:tint val="70000"/>
                  <a:satMod val="300000"/>
                  <a:lumMod val="110000"/>
                </a:schemeClr>
              </a:duotone>
            </a:blip>
            <a:srcRect/>
            <a:tile tx="0" ty="0" sx="50000" sy="50000" flip="none" algn="tl"/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Age &amp; LIC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Prevalence of Endocrine Dysfunction</a:t>
            </a:r>
          </a:p>
        </p:txBody>
      </p:sp>
      <p:graphicFrame>
        <p:nvGraphicFramePr>
          <p:cNvPr id="9271" name="Group 55"/>
          <p:cNvGraphicFramePr>
            <a:graphicFrameLocks noGrp="1"/>
          </p:cNvGraphicFramePr>
          <p:nvPr/>
        </p:nvGraphicFramePr>
        <p:xfrm>
          <a:off x="990600" y="2438400"/>
          <a:ext cx="7467600" cy="3462147"/>
        </p:xfrm>
        <a:graphic>
          <a:graphicData uri="http://schemas.openxmlformats.org/drawingml/2006/table">
            <a:tbl>
              <a:tblPr/>
              <a:tblGrid>
                <a:gridCol w="3276600"/>
                <a:gridCol w="2362200"/>
                <a:gridCol w="1828800"/>
              </a:tblGrid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Endocrinopathy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Borgna-Pignatti 2004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Vogiatzi et al 2009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9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Hypogonadotropic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Hypogonadism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54.7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51.3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1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Hypothyroidism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1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Diabetes Mellitus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14.1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1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Hypoparathyroidism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000" dirty="0" smtClean="0"/>
              <a:t>Pituitary volume and iron with age</a:t>
            </a:r>
            <a:endParaRPr lang="en-US" sz="4000" dirty="0"/>
          </a:p>
        </p:txBody>
      </p:sp>
      <p:pic>
        <p:nvPicPr>
          <p:cNvPr id="63491" name="Picture 3" descr="Figure_1.jpg"/>
          <p:cNvPicPr>
            <a:picLocks noChangeAspect="1"/>
          </p:cNvPicPr>
          <p:nvPr/>
        </p:nvPicPr>
        <p:blipFill>
          <a:blip r:embed="rId2"/>
          <a:srcRect l="1666" t="6250" r="5000" b="2083"/>
          <a:stretch>
            <a:fillRect/>
          </a:stretch>
        </p:blipFill>
        <p:spPr bwMode="auto">
          <a:xfrm>
            <a:off x="560387" y="1992868"/>
            <a:ext cx="3783013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2" name="TextBox 4"/>
          <p:cNvSpPr txBox="1">
            <a:spLocks noChangeArrowheads="1"/>
          </p:cNvSpPr>
          <p:nvPr/>
        </p:nvSpPr>
        <p:spPr bwMode="auto">
          <a:xfrm>
            <a:off x="4188354" y="6019800"/>
            <a:ext cx="48006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i="1" dirty="0" err="1" smtClean="0"/>
              <a:t>Noetzli</a:t>
            </a:r>
            <a:r>
              <a:rPr lang="en-US" i="1" dirty="0" smtClean="0"/>
              <a:t> </a:t>
            </a:r>
            <a:r>
              <a:rPr lang="en-US" i="1" dirty="0"/>
              <a:t>et al, AJNR</a:t>
            </a:r>
            <a:r>
              <a:rPr lang="en-US" i="1" dirty="0" smtClean="0"/>
              <a:t>,33(2):259:265, </a:t>
            </a:r>
            <a:r>
              <a:rPr lang="en-US" i="1" dirty="0"/>
              <a:t>2011</a:t>
            </a:r>
          </a:p>
          <a:p>
            <a:r>
              <a:rPr lang="en-US" i="1" dirty="0" err="1"/>
              <a:t>Noetzli</a:t>
            </a:r>
            <a:r>
              <a:rPr lang="en-US" i="1" dirty="0"/>
              <a:t> et al, Am J </a:t>
            </a:r>
            <a:r>
              <a:rPr lang="en-US" i="1" dirty="0" err="1" smtClean="0"/>
              <a:t>Hemato</a:t>
            </a:r>
            <a:r>
              <a:rPr lang="en-US" i="1" dirty="0" smtClean="0"/>
              <a:t>, 87(2), 167-171, 2012</a:t>
            </a:r>
            <a:endParaRPr lang="en-US" i="1" dirty="0"/>
          </a:p>
        </p:txBody>
      </p: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4751387" y="1937306"/>
            <a:ext cx="3733800" cy="3027362"/>
            <a:chOff x="4724400" y="2307167"/>
            <a:chExt cx="3733800" cy="3026832"/>
          </a:xfrm>
        </p:grpSpPr>
        <p:pic>
          <p:nvPicPr>
            <p:cNvPr id="63494" name="Picture 2" descr="Figure_2.jpg"/>
            <p:cNvPicPr>
              <a:picLocks noChangeAspect="1"/>
            </p:cNvPicPr>
            <p:nvPr/>
          </p:nvPicPr>
          <p:blipFill>
            <a:blip r:embed="rId3"/>
            <a:srcRect l="867" t="4167" r="50000"/>
            <a:stretch>
              <a:fillRect/>
            </a:stretch>
          </p:blipFill>
          <p:spPr bwMode="auto">
            <a:xfrm>
              <a:off x="4724400" y="2308016"/>
              <a:ext cx="3733800" cy="3025983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</p:spPr>
        </p:pic>
        <p:sp>
          <p:nvSpPr>
            <p:cNvPr id="63495" name="Rectangle 5"/>
            <p:cNvSpPr>
              <a:spLocks noChangeArrowheads="1"/>
            </p:cNvSpPr>
            <p:nvPr/>
          </p:nvSpPr>
          <p:spPr bwMode="auto">
            <a:xfrm>
              <a:off x="4728633" y="2307167"/>
              <a:ext cx="605367" cy="131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Oval 7"/>
          <p:cNvSpPr/>
          <p:nvPr/>
        </p:nvSpPr>
        <p:spPr>
          <a:xfrm>
            <a:off x="1268180" y="3361438"/>
            <a:ext cx="239166" cy="603541"/>
          </a:xfrm>
          <a:prstGeom prst="ellipse">
            <a:avLst/>
          </a:prstGeom>
          <a:noFill/>
          <a:ln w="19050" cap="flat" cmpd="sng" algn="ctr">
            <a:solidFill>
              <a:schemeClr val="accent1">
                <a:shade val="95000"/>
                <a:satMod val="105000"/>
              </a:schemeClr>
            </a:solidFill>
            <a:prstDash val="sysDash"/>
            <a:round/>
            <a:headEnd type="none" w="med" len="med"/>
            <a:tailEnd type="none" w="med" len="med"/>
          </a:ln>
          <a:scene3d>
            <a:camera prst="orthographicFront">
              <a:rot lat="0" lon="0" rev="87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rot="5400000" flipH="1" flipV="1">
            <a:off x="1692934" y="3720918"/>
            <a:ext cx="733939" cy="453592"/>
          </a:xfrm>
          <a:prstGeom prst="straightConnector1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2787" y="4991669"/>
            <a:ext cx="3311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HH = </a:t>
            </a:r>
            <a:r>
              <a:rPr lang="en-US" i="1" dirty="0" err="1" smtClean="0"/>
              <a:t>hypogonadal</a:t>
            </a:r>
            <a:r>
              <a:rPr lang="en-US" i="1" dirty="0" smtClean="0"/>
              <a:t> </a:t>
            </a:r>
            <a:r>
              <a:rPr lang="en-US" i="1" dirty="0" err="1" smtClean="0"/>
              <a:t>hypogonadism</a:t>
            </a:r>
            <a:endParaRPr lang="en-US" i="1" dirty="0"/>
          </a:p>
        </p:txBody>
      </p:sp>
      <p:cxnSp>
        <p:nvCxnSpPr>
          <p:cNvPr id="20" name="Straight Arrow Connector 19"/>
          <p:cNvCxnSpPr/>
          <p:nvPr/>
        </p:nvCxnSpPr>
        <p:spPr>
          <a:xfrm rot="16200000" flipV="1">
            <a:off x="5991755" y="4189963"/>
            <a:ext cx="220133" cy="84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588654" y="3456048"/>
            <a:ext cx="482600" cy="249391"/>
          </a:xfrm>
          <a:prstGeom prst="ellipse">
            <a:avLst/>
          </a:prstGeom>
          <a:noFill/>
          <a:ln w="2540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017587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Clinical Correlation: Pituitary R2 and </a:t>
            </a:r>
            <a:r>
              <a:rPr lang="en-US" dirty="0" err="1" smtClean="0"/>
              <a:t>hypogonadism</a:t>
            </a:r>
            <a:endParaRPr lang="en-US" dirty="0"/>
          </a:p>
        </p:txBody>
      </p:sp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2"/>
          <a:srcRect l="1901" t="5263" r="5351"/>
          <a:stretch>
            <a:fillRect/>
          </a:stretch>
        </p:blipFill>
        <p:spPr bwMode="auto">
          <a:xfrm>
            <a:off x="990600" y="1524000"/>
            <a:ext cx="64008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6" name="TextBox 4"/>
          <p:cNvSpPr txBox="1">
            <a:spLocks noChangeArrowheads="1"/>
          </p:cNvSpPr>
          <p:nvPr/>
        </p:nvSpPr>
        <p:spPr bwMode="auto">
          <a:xfrm>
            <a:off x="5105528" y="6324600"/>
            <a:ext cx="358127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i="1" dirty="0" err="1"/>
              <a:t>Noetzli</a:t>
            </a:r>
            <a:r>
              <a:rPr lang="en-US" sz="1400" i="1" dirty="0"/>
              <a:t> et al, Am J </a:t>
            </a:r>
            <a:r>
              <a:rPr lang="en-US" sz="1400" i="1" dirty="0" err="1"/>
              <a:t>Hematol</a:t>
            </a:r>
            <a:r>
              <a:rPr lang="en-US" sz="1400" i="1" dirty="0" smtClean="0"/>
              <a:t> 87(2):167-171, 2012</a:t>
            </a:r>
            <a:endParaRPr lang="en-US" sz="1400" i="1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87557" y="2515184"/>
            <a:ext cx="3768936" cy="2399733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own Arrow 6"/>
          <p:cNvSpPr/>
          <p:nvPr/>
        </p:nvSpPr>
        <p:spPr>
          <a:xfrm>
            <a:off x="1863851" y="4428373"/>
            <a:ext cx="3274108" cy="923609"/>
          </a:xfrm>
          <a:prstGeom prst="downArrow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/>
              <a:t>shrinkage</a:t>
            </a:r>
            <a:endParaRPr lang="en-US" i="1" dirty="0"/>
          </a:p>
        </p:txBody>
      </p:sp>
      <p:sp>
        <p:nvSpPr>
          <p:cNvPr id="8" name="Right Arrow 7"/>
          <p:cNvSpPr/>
          <p:nvPr/>
        </p:nvSpPr>
        <p:spPr>
          <a:xfrm>
            <a:off x="3653476" y="2127598"/>
            <a:ext cx="2804023" cy="2300775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Heavy Iron Loading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929467" y="1794933"/>
            <a:ext cx="724009" cy="2438400"/>
          </a:xfrm>
          <a:prstGeom prst="rect">
            <a:avLst/>
          </a:prstGeom>
          <a:noFill/>
          <a:ln w="38100" cap="flat" cmpd="sng" algn="ctr">
            <a:solidFill>
              <a:schemeClr val="accent1">
                <a:shade val="95000"/>
                <a:satMod val="10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653476" y="1794933"/>
            <a:ext cx="3136791" cy="2438400"/>
          </a:xfrm>
          <a:prstGeom prst="rect">
            <a:avLst/>
          </a:prstGeom>
          <a:noFill/>
          <a:ln w="38100" cap="flat" cmpd="sng" algn="ctr">
            <a:solidFill>
              <a:schemeClr val="accent1">
                <a:shade val="95000"/>
                <a:satMod val="10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594" y="177800"/>
            <a:ext cx="7770813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Practical Monitoring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686594" y="1996440"/>
          <a:ext cx="7770812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2703"/>
                <a:gridCol w="1942703"/>
                <a:gridCol w="1942703"/>
                <a:gridCol w="194270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Testing</a:t>
                      </a:r>
                      <a:endParaRPr lang="en-US" dirty="0"/>
                    </a:p>
                  </a:txBody>
                  <a:tcPr marL="86342" marR="86342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 Risk</a:t>
                      </a:r>
                      <a:endParaRPr lang="en-US" dirty="0"/>
                    </a:p>
                  </a:txBody>
                  <a:tcPr marL="86342" marR="86342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 Risk</a:t>
                      </a:r>
                      <a:endParaRPr lang="en-US" dirty="0"/>
                    </a:p>
                  </a:txBody>
                  <a:tcPr marL="86342" marR="86342">
                    <a:solidFill>
                      <a:srgbClr val="D6D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Risk</a:t>
                      </a:r>
                      <a:endParaRPr lang="en-US" dirty="0"/>
                    </a:p>
                  </a:txBody>
                  <a:tcPr marL="86342" marR="86342">
                    <a:solidFill>
                      <a:srgbClr val="FF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Serum </a:t>
                      </a:r>
                      <a:r>
                        <a:rPr lang="en-US" dirty="0" err="1" smtClean="0"/>
                        <a:t>Ferritin</a:t>
                      </a:r>
                      <a:endParaRPr lang="en-US" dirty="0"/>
                    </a:p>
                  </a:txBody>
                  <a:tcPr marL="86342" marR="86342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With Transfusions</a:t>
                      </a:r>
                      <a:endParaRPr lang="en-US" dirty="0"/>
                    </a:p>
                  </a:txBody>
                  <a:tcPr marL="86342" marR="86342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With Transfusions</a:t>
                      </a:r>
                    </a:p>
                  </a:txBody>
                  <a:tcPr marL="86342" marR="86342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With Transfusions</a:t>
                      </a:r>
                    </a:p>
                  </a:txBody>
                  <a:tcPr marL="86342" marR="86342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Echocardiogram</a:t>
                      </a:r>
                      <a:endParaRPr lang="en-US" dirty="0"/>
                    </a:p>
                  </a:txBody>
                  <a:tcPr marL="86342" marR="86342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Annually</a:t>
                      </a:r>
                    </a:p>
                  </a:txBody>
                  <a:tcPr marL="86342" marR="86342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Annually</a:t>
                      </a:r>
                      <a:endParaRPr lang="en-US" dirty="0"/>
                    </a:p>
                  </a:txBody>
                  <a:tcPr marL="86342" marR="86342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Annually</a:t>
                      </a:r>
                      <a:endParaRPr lang="en-US" dirty="0"/>
                    </a:p>
                  </a:txBody>
                  <a:tcPr marL="86342" marR="86342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Endocrine</a:t>
                      </a:r>
                      <a:r>
                        <a:rPr lang="en-US" baseline="0" dirty="0" smtClean="0"/>
                        <a:t> Testing</a:t>
                      </a:r>
                      <a:endParaRPr lang="en-US" dirty="0"/>
                    </a:p>
                  </a:txBody>
                  <a:tcPr marL="86342" marR="86342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Case-Specific</a:t>
                      </a:r>
                      <a:endParaRPr lang="en-US" dirty="0"/>
                    </a:p>
                  </a:txBody>
                  <a:tcPr marL="86342" marR="86342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Annually</a:t>
                      </a:r>
                      <a:endParaRPr lang="en-US" dirty="0"/>
                    </a:p>
                  </a:txBody>
                  <a:tcPr marL="86342" marR="86342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Annually</a:t>
                      </a:r>
                      <a:endParaRPr lang="en-US" dirty="0"/>
                    </a:p>
                  </a:txBody>
                  <a:tcPr marL="86342" marR="86342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Abdominal</a:t>
                      </a:r>
                      <a:r>
                        <a:rPr lang="en-US" baseline="0" dirty="0" smtClean="0"/>
                        <a:t> MRI</a:t>
                      </a:r>
                      <a:endParaRPr lang="en-US" dirty="0"/>
                    </a:p>
                  </a:txBody>
                  <a:tcPr marL="86342" marR="86342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Annually</a:t>
                      </a:r>
                      <a:endParaRPr lang="en-US" dirty="0"/>
                    </a:p>
                  </a:txBody>
                  <a:tcPr marL="86342" marR="86342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Annually</a:t>
                      </a:r>
                    </a:p>
                  </a:txBody>
                  <a:tcPr marL="86342" marR="86342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 monthly</a:t>
                      </a:r>
                      <a:endParaRPr lang="en-US" dirty="0"/>
                    </a:p>
                  </a:txBody>
                  <a:tcPr marL="86342" marR="86342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Heart MRI</a:t>
                      </a:r>
                      <a:endParaRPr lang="en-US" dirty="0"/>
                    </a:p>
                  </a:txBody>
                  <a:tcPr marL="86342" marR="86342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Every 3-4 years</a:t>
                      </a:r>
                      <a:endParaRPr lang="en-US" dirty="0"/>
                    </a:p>
                  </a:txBody>
                  <a:tcPr marL="86342" marR="86342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Annually</a:t>
                      </a:r>
                    </a:p>
                  </a:txBody>
                  <a:tcPr marL="86342" marR="86342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6 monthly</a:t>
                      </a:r>
                    </a:p>
                  </a:txBody>
                  <a:tcPr marL="86342" marR="86342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Pituitary MRI</a:t>
                      </a:r>
                      <a:endParaRPr lang="en-US" dirty="0"/>
                    </a:p>
                  </a:txBody>
                  <a:tcPr marL="86342" marR="86342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???</a:t>
                      </a:r>
                      <a:endParaRPr lang="en-US" dirty="0"/>
                    </a:p>
                  </a:txBody>
                  <a:tcPr marL="86342" marR="86342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???</a:t>
                      </a:r>
                      <a:endParaRPr lang="en-US" dirty="0"/>
                    </a:p>
                  </a:txBody>
                  <a:tcPr marL="86342" marR="86342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???</a:t>
                      </a:r>
                      <a:endParaRPr lang="en-US" dirty="0"/>
                    </a:p>
                  </a:txBody>
                  <a:tcPr marL="86342" marR="86342"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1158788" y="5432632"/>
            <a:ext cx="6175083" cy="923330"/>
            <a:chOff x="584029" y="4857847"/>
            <a:chExt cx="617508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1158788" y="4857847"/>
              <a:ext cx="560032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Low Risk: Pancreas R2* &lt; 100 Hz</a:t>
              </a:r>
            </a:p>
            <a:p>
              <a:r>
                <a:rPr lang="en-US" dirty="0" smtClean="0"/>
                <a:t>Medium Risk: Pancreas R2* &gt; 100 Hz, Cardiac T2* &gt; 10 ms</a:t>
              </a:r>
            </a:p>
            <a:p>
              <a:r>
                <a:rPr lang="en-US" dirty="0" smtClean="0"/>
                <a:t>High Risk: Cardiac T2* &lt; 10 ms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84029" y="5006178"/>
              <a:ext cx="574759" cy="176143"/>
            </a:xfrm>
            <a:prstGeom prst="rect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84029" y="5256489"/>
              <a:ext cx="574759" cy="176143"/>
            </a:xfrm>
            <a:prstGeom prst="rect">
              <a:avLst/>
            </a:prstGeom>
            <a:solidFill>
              <a:srgbClr val="D6D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84029" y="5483053"/>
              <a:ext cx="574759" cy="176143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2" name="Rectangle 11"/>
          <p:cNvSpPr/>
          <p:nvPr/>
        </p:nvSpPr>
        <p:spPr>
          <a:xfrm>
            <a:off x="2607733" y="1879600"/>
            <a:ext cx="1955800" cy="3183467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start scanning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91733"/>
            <a:ext cx="7770813" cy="4275667"/>
          </a:xfrm>
        </p:spPr>
        <p:txBody>
          <a:bodyPr/>
          <a:lstStyle/>
          <a:p>
            <a:r>
              <a:rPr lang="en-US" dirty="0" smtClean="0"/>
              <a:t>Abdomen scanning, alone, can be performed in &lt; 15 minutes, free breathing. No sedation is needed. Can start in early childhood.</a:t>
            </a:r>
          </a:p>
          <a:p>
            <a:r>
              <a:rPr lang="en-US" dirty="0" smtClean="0"/>
              <a:t>In well transfused, well-</a:t>
            </a:r>
            <a:r>
              <a:rPr lang="en-US" dirty="0" err="1" smtClean="0"/>
              <a:t>chelated</a:t>
            </a:r>
            <a:r>
              <a:rPr lang="en-US" dirty="0" smtClean="0"/>
              <a:t> children, cardiac iron is rare &lt; 10 years of age 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Blackfan</a:t>
            </a:r>
            <a:r>
              <a:rPr lang="en-US" dirty="0" smtClean="0"/>
              <a:t> Diamond and poorly </a:t>
            </a:r>
            <a:r>
              <a:rPr lang="en-US" dirty="0" err="1" smtClean="0"/>
              <a:t>chelated</a:t>
            </a:r>
            <a:r>
              <a:rPr lang="en-US" dirty="0" smtClean="0"/>
              <a:t> </a:t>
            </a:r>
            <a:r>
              <a:rPr lang="en-US" dirty="0" smtClean="0">
                <a:latin typeface="Symbol" charset="2"/>
                <a:cs typeface="Symbol" charset="2"/>
              </a:rPr>
              <a:t>b</a:t>
            </a:r>
            <a:r>
              <a:rPr lang="en-US" baseline="-25000" dirty="0" smtClean="0"/>
              <a:t>0</a:t>
            </a:r>
            <a:r>
              <a:rPr lang="en-US" dirty="0" smtClean="0"/>
              <a:t> </a:t>
            </a:r>
            <a:r>
              <a:rPr lang="en-US" dirty="0" err="1" smtClean="0"/>
              <a:t>thalassemia</a:t>
            </a:r>
            <a:r>
              <a:rPr lang="en-US" dirty="0" smtClean="0"/>
              <a:t> can get cardiac iron before 5 years of 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38836"/>
            <a:ext cx="7770813" cy="4841314"/>
          </a:xfrm>
        </p:spPr>
        <p:txBody>
          <a:bodyPr>
            <a:normAutofit/>
          </a:bodyPr>
          <a:lstStyle/>
          <a:p>
            <a:r>
              <a:rPr lang="en-US" dirty="0" smtClean="0"/>
              <a:t>MRI accurately measures stored tissue iron in many organs.</a:t>
            </a:r>
          </a:p>
          <a:p>
            <a:r>
              <a:rPr lang="en-US" dirty="0" smtClean="0"/>
              <a:t>Liver takes up both </a:t>
            </a:r>
            <a:r>
              <a:rPr lang="en-US" dirty="0" err="1" smtClean="0"/>
              <a:t>transferrin</a:t>
            </a:r>
            <a:r>
              <a:rPr lang="en-US" dirty="0" smtClean="0"/>
              <a:t> and NTBI, while endocrine glands and heart only accumulate NTBI.</a:t>
            </a:r>
          </a:p>
          <a:p>
            <a:r>
              <a:rPr lang="en-US" dirty="0" smtClean="0"/>
              <a:t>Organ toxicity reflects both severity and duration of iron loading.</a:t>
            </a:r>
          </a:p>
          <a:p>
            <a:r>
              <a:rPr lang="en-US" dirty="0" smtClean="0"/>
              <a:t>Risk thresholds have been identified for the heart, liver, pancreas and pituitary.</a:t>
            </a:r>
          </a:p>
          <a:p>
            <a:r>
              <a:rPr lang="en-US" dirty="0" smtClean="0"/>
              <a:t>MRI has become the standard of care for monitoring </a:t>
            </a:r>
            <a:r>
              <a:rPr lang="en-US" dirty="0" err="1" smtClean="0"/>
              <a:t>transfusional</a:t>
            </a:r>
            <a:r>
              <a:rPr lang="en-US" dirty="0" smtClean="0"/>
              <a:t> </a:t>
            </a:r>
            <a:r>
              <a:rPr lang="en-US" dirty="0" err="1" smtClean="0"/>
              <a:t>siderosis</a:t>
            </a:r>
            <a:r>
              <a:rPr lang="en-US" dirty="0" smtClean="0"/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Why care about iron overload ?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752600"/>
            <a:ext cx="7772400" cy="43434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>
                <a:ea typeface="+mn-ea"/>
                <a:cs typeface="+mn-cs"/>
              </a:rPr>
              <a:t>Iron overload is surprisingly common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/>
              <a:t>Hereditary hemochromatosis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/>
              <a:t>Porphyrias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/>
              <a:t>Liver disease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/>
              <a:t>Hemoglobinopathies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/>
              <a:t>Thalassemia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/>
              <a:t>Sickle Cell Disease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/>
              <a:t>Myelodysplastic syndromes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/>
              <a:t>Iatrogenic marrow suppression (chemotherapy)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Why does the radiologist need to know iron physiology ?</a:t>
            </a:r>
            <a:endParaRPr lang="en-US" sz="44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651000"/>
            <a:ext cx="7770813" cy="4216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Why should I use MRI at all ? I have serum </a:t>
            </a:r>
            <a:r>
              <a:rPr lang="en-US" dirty="0" err="1" smtClean="0"/>
              <a:t>ferritin</a:t>
            </a:r>
            <a:r>
              <a:rPr lang="en-US" dirty="0" smtClean="0"/>
              <a:t>.</a:t>
            </a:r>
          </a:p>
          <a:p>
            <a:r>
              <a:rPr lang="en-US" dirty="0" smtClean="0"/>
              <a:t>How can my patient have high heart iron when his liver iron is low ?  Or vice versa ?</a:t>
            </a:r>
          </a:p>
          <a:p>
            <a:r>
              <a:rPr lang="en-US" dirty="0" smtClean="0"/>
              <a:t>If his heart (or pancreas, or liver) is full of iron, how come he has normal function ?</a:t>
            </a:r>
          </a:p>
          <a:p>
            <a:r>
              <a:rPr lang="en-US" dirty="0" smtClean="0"/>
              <a:t>When should my patient get his first scan? When should he get the next scan ?</a:t>
            </a:r>
          </a:p>
          <a:p>
            <a:r>
              <a:rPr lang="en-US" dirty="0" smtClean="0"/>
              <a:t>Is it ok to just look at the abdomen or do I need to look at the heart, too ?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Iron toxicity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91139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685800" y="1981192"/>
            <a:ext cx="3657600" cy="3657600"/>
          </a:xfrm>
        </p:spPr>
        <p:txBody>
          <a:bodyPr>
            <a:normAutofit lnSpcReduction="10000"/>
          </a:bodyPr>
          <a:lstStyle/>
          <a:p>
            <a:pPr algn="ctr" eaLnBrk="1" hangingPunct="1">
              <a:buNone/>
              <a:defRPr/>
            </a:pPr>
            <a:r>
              <a:rPr lang="en-US" sz="3600" i="1" dirty="0" smtClean="0">
                <a:ea typeface="+mn-ea"/>
                <a:cs typeface="+mn-cs"/>
              </a:rPr>
              <a:t>Direct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Endocrine </a:t>
            </a:r>
            <a:r>
              <a:rPr lang="en-US" dirty="0">
                <a:ea typeface="+mn-ea"/>
                <a:cs typeface="+mn-cs"/>
              </a:rPr>
              <a:t>dysfunction</a:t>
            </a:r>
          </a:p>
          <a:p>
            <a:pPr lvl="1" eaLnBrk="1" hangingPunct="1">
              <a:defRPr/>
            </a:pPr>
            <a:r>
              <a:rPr lang="en-US" dirty="0"/>
              <a:t>Pituitary</a:t>
            </a:r>
          </a:p>
          <a:p>
            <a:pPr lvl="1" eaLnBrk="1" hangingPunct="1">
              <a:defRPr/>
            </a:pPr>
            <a:r>
              <a:rPr lang="en-US" dirty="0"/>
              <a:t>Pancreas</a:t>
            </a:r>
          </a:p>
          <a:p>
            <a:pPr lvl="1" eaLnBrk="1" hangingPunct="1">
              <a:defRPr/>
            </a:pPr>
            <a:r>
              <a:rPr lang="en-US" dirty="0"/>
              <a:t>Thyroid and parathyroid</a:t>
            </a:r>
          </a:p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Hepatic fibrosis</a:t>
            </a:r>
          </a:p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Cardiac dysfunction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981192"/>
            <a:ext cx="3657600" cy="3657600"/>
          </a:xfrm>
        </p:spPr>
        <p:txBody>
          <a:bodyPr>
            <a:normAutofit lnSpcReduction="10000"/>
          </a:bodyPr>
          <a:lstStyle/>
          <a:p>
            <a:pPr algn="ctr">
              <a:buNone/>
              <a:defRPr/>
            </a:pPr>
            <a:r>
              <a:rPr lang="en-US" sz="3600" i="1" dirty="0" smtClean="0"/>
              <a:t>Indirect</a:t>
            </a:r>
          </a:p>
          <a:p>
            <a:pPr>
              <a:defRPr/>
            </a:pPr>
            <a:r>
              <a:rPr lang="en-US" dirty="0" smtClean="0"/>
              <a:t>Atherosclerosis</a:t>
            </a:r>
          </a:p>
          <a:p>
            <a:pPr>
              <a:defRPr/>
            </a:pPr>
            <a:r>
              <a:rPr lang="en-US" dirty="0" smtClean="0"/>
              <a:t>Endothelial dysfunction</a:t>
            </a:r>
          </a:p>
          <a:p>
            <a:pPr>
              <a:defRPr/>
            </a:pPr>
            <a:r>
              <a:rPr lang="en-US" dirty="0" smtClean="0"/>
              <a:t>Osteoporosis</a:t>
            </a:r>
          </a:p>
          <a:p>
            <a:pPr>
              <a:defRPr/>
            </a:pPr>
            <a:r>
              <a:rPr lang="en-US" dirty="0" smtClean="0"/>
              <a:t>Inflammatory syndromes</a:t>
            </a:r>
          </a:p>
          <a:p>
            <a:pPr>
              <a:defRPr/>
            </a:pPr>
            <a:r>
              <a:rPr lang="en-US" dirty="0" smtClean="0"/>
              <a:t>Malignancy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534400" cy="101758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800" dirty="0" smtClean="0"/>
              <a:t>How Fast Does Iron Overload Occur ?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1600200"/>
            <a:ext cx="6324600" cy="2971800"/>
          </a:xfrm>
        </p:spPr>
        <p:txBody>
          <a:bodyPr>
            <a:normAutofit lnSpcReduction="10000"/>
          </a:bodyPr>
          <a:lstStyle/>
          <a:p>
            <a:pPr>
              <a:spcAft>
                <a:spcPts val="1000"/>
              </a:spcAft>
              <a:defRPr/>
            </a:pPr>
            <a:r>
              <a:rPr lang="en-US" sz="2800" dirty="0" smtClean="0"/>
              <a:t>Normal liver iron is 1 mg/</a:t>
            </a:r>
            <a:r>
              <a:rPr lang="en-US" sz="2800" dirty="0" err="1" smtClean="0"/>
              <a:t>g</a:t>
            </a:r>
            <a:r>
              <a:rPr lang="en-US" sz="2800" dirty="0" smtClean="0"/>
              <a:t>, dry wt.</a:t>
            </a:r>
          </a:p>
          <a:p>
            <a:pPr>
              <a:spcAft>
                <a:spcPts val="1000"/>
              </a:spcAft>
              <a:defRPr/>
            </a:pPr>
            <a:r>
              <a:rPr lang="en-US" sz="2800" dirty="0" smtClean="0"/>
              <a:t>A transfusion of 15 cc/kg PRBC raises liver iron 1 mg/</a:t>
            </a:r>
            <a:r>
              <a:rPr lang="en-US" sz="2800" dirty="0" err="1" smtClean="0"/>
              <a:t>g</a:t>
            </a:r>
            <a:r>
              <a:rPr lang="en-US" sz="2800" dirty="0" smtClean="0"/>
              <a:t>.</a:t>
            </a:r>
          </a:p>
          <a:p>
            <a:pPr>
              <a:spcAft>
                <a:spcPts val="1000"/>
              </a:spcAft>
              <a:defRPr/>
            </a:pPr>
            <a:r>
              <a:rPr lang="en-US" sz="2800" dirty="0" smtClean="0"/>
              <a:t>The body can only eliminate one transfusion per year.</a:t>
            </a:r>
            <a:endParaRPr lang="en-US" sz="2800" dirty="0"/>
          </a:p>
        </p:txBody>
      </p:sp>
      <p:pic>
        <p:nvPicPr>
          <p:cNvPr id="20484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522413"/>
            <a:ext cx="1981200" cy="294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04800" y="4800600"/>
            <a:ext cx="8610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5000"/>
              <a:buFont typeface="Wingdings" charset="2"/>
              <a:buChar char="l"/>
              <a:defRPr/>
            </a:pPr>
            <a:r>
              <a:rPr lang="en-US" sz="2800" b="1" kern="0" dirty="0"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  <a:ea typeface="ＭＳ Ｐゴシック" charset="-128"/>
                <a:cs typeface="ＭＳ Ｐゴシック" charset="-128"/>
              </a:rPr>
              <a:t>Chronic transfusion therapy of 15 cc/kg every 3 weeks will cause liver iron to increase to around 18 mg/</a:t>
            </a:r>
            <a:r>
              <a:rPr lang="en-US" sz="2800" b="1" kern="0" dirty="0" err="1"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  <a:ea typeface="ＭＳ Ｐゴシック" charset="-128"/>
                <a:cs typeface="ＭＳ Ｐゴシック" charset="-128"/>
              </a:rPr>
              <a:t>g</a:t>
            </a:r>
            <a:r>
              <a:rPr lang="en-US" sz="2800" b="1" kern="0" dirty="0"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  <a:ea typeface="ＭＳ Ｐゴシック" charset="-128"/>
                <a:cs typeface="ＭＳ Ｐゴシック" charset="-128"/>
              </a:rPr>
              <a:t> in 1 year.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2909" y="0"/>
            <a:ext cx="7770813" cy="889000"/>
          </a:xfrm>
        </p:spPr>
        <p:txBody>
          <a:bodyPr/>
          <a:lstStyle/>
          <a:p>
            <a:r>
              <a:rPr lang="en-US" dirty="0" smtClean="0"/>
              <a:t>Two forms of iron</a:t>
            </a:r>
            <a:endParaRPr lang="en-US" dirty="0"/>
          </a:p>
        </p:txBody>
      </p:sp>
      <p:sp>
        <p:nvSpPr>
          <p:cNvPr id="37" name="Content Placeholder 36"/>
          <p:cNvSpPr>
            <a:spLocks noGrp="1"/>
          </p:cNvSpPr>
          <p:nvPr>
            <p:ph idx="1"/>
          </p:nvPr>
        </p:nvSpPr>
        <p:spPr>
          <a:xfrm>
            <a:off x="614654" y="4123267"/>
            <a:ext cx="7914692" cy="25400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liver and spleen iron represent the balance between the total transfused iron and iron losses (chelation). </a:t>
            </a:r>
          </a:p>
          <a:p>
            <a:r>
              <a:rPr lang="en-US" dirty="0" smtClean="0"/>
              <a:t>The endocrine glands (pancreatic, pituitary) and heart iron reflect chronic exposure to labile plasma iron (LPI).</a:t>
            </a:r>
          </a:p>
          <a:p>
            <a:r>
              <a:rPr lang="en-US" dirty="0" smtClean="0"/>
              <a:t>If bone marrow utilization is low (</a:t>
            </a:r>
            <a:r>
              <a:rPr lang="en-US" dirty="0" err="1" smtClean="0"/>
              <a:t>Blackfan</a:t>
            </a:r>
            <a:r>
              <a:rPr lang="en-US" dirty="0" smtClean="0"/>
              <a:t> Diamond, </a:t>
            </a:r>
            <a:r>
              <a:rPr lang="en-US" dirty="0" smtClean="0">
                <a:latin typeface="Symbol" charset="2"/>
                <a:cs typeface="Symbol" charset="2"/>
              </a:rPr>
              <a:t>b</a:t>
            </a:r>
            <a:r>
              <a:rPr lang="en-US" baseline="-25000" dirty="0" smtClean="0"/>
              <a:t>0</a:t>
            </a:r>
            <a:r>
              <a:rPr lang="en-US" dirty="0" smtClean="0"/>
              <a:t> thalassemia), the heart can fill even if liver iron is low. 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5602165" y="2941298"/>
            <a:ext cx="2922127" cy="1068835"/>
            <a:chOff x="5602165" y="2941298"/>
            <a:chExt cx="2922127" cy="1068835"/>
          </a:xfrm>
        </p:grpSpPr>
        <p:sp>
          <p:nvSpPr>
            <p:cNvPr id="5" name="Can 4"/>
            <p:cNvSpPr/>
            <p:nvPr/>
          </p:nvSpPr>
          <p:spPr>
            <a:xfrm>
              <a:off x="5714014" y="3108498"/>
              <a:ext cx="173899" cy="901635"/>
            </a:xfrm>
            <a:prstGeom prst="can">
              <a:avLst/>
            </a:prstGeom>
            <a:solidFill>
              <a:srgbClr val="CCFFCC"/>
            </a:solidFill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an 14"/>
            <p:cNvSpPr/>
            <p:nvPr/>
          </p:nvSpPr>
          <p:spPr>
            <a:xfrm>
              <a:off x="6253157" y="2941298"/>
              <a:ext cx="2271135" cy="790143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097425" y="3063414"/>
              <a:ext cx="6834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Liver</a:t>
              </a:r>
              <a:endParaRPr lang="en-US" i="1" dirty="0"/>
            </a:p>
          </p:txBody>
        </p:sp>
        <p:sp>
          <p:nvSpPr>
            <p:cNvPr id="17" name="Left-Right Arrow 16"/>
            <p:cNvSpPr/>
            <p:nvPr/>
          </p:nvSpPr>
          <p:spPr>
            <a:xfrm>
              <a:off x="5646156" y="3235380"/>
              <a:ext cx="539143" cy="206827"/>
            </a:xfrm>
            <a:prstGeom prst="leftRightArrow">
              <a:avLst/>
            </a:prstGeom>
            <a:solidFill>
              <a:srgbClr val="CCFFCC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an 17"/>
            <p:cNvSpPr/>
            <p:nvPr/>
          </p:nvSpPr>
          <p:spPr>
            <a:xfrm>
              <a:off x="6253157" y="3407735"/>
              <a:ext cx="2271135" cy="380232"/>
            </a:xfrm>
            <a:prstGeom prst="can">
              <a:avLst>
                <a:gd name="adj" fmla="val 41649"/>
              </a:avLst>
            </a:prstGeom>
            <a:solidFill>
              <a:srgbClr val="CCFFCC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Sun 19"/>
            <p:cNvSpPr/>
            <p:nvPr/>
          </p:nvSpPr>
          <p:spPr>
            <a:xfrm>
              <a:off x="5758270" y="3390994"/>
              <a:ext cx="297386" cy="346557"/>
            </a:xfrm>
            <a:prstGeom prst="su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602165" y="3644526"/>
              <a:ext cx="6476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/>
                <a:t>Pump</a:t>
              </a:r>
              <a:endParaRPr lang="en-US" sz="1400" i="1" dirty="0"/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664485"/>
            <a:ext cx="747109" cy="747109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747109" y="750786"/>
            <a:ext cx="685800" cy="1870577"/>
            <a:chOff x="747109" y="750786"/>
            <a:chExt cx="685800" cy="1870577"/>
          </a:xfrm>
        </p:grpSpPr>
        <p:pic>
          <p:nvPicPr>
            <p:cNvPr id="22" name="Picture 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47109" y="750786"/>
              <a:ext cx="685800" cy="10204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9" name="Straight Arrow Connector 28"/>
            <p:cNvCxnSpPr/>
            <p:nvPr/>
          </p:nvCxnSpPr>
          <p:spPr>
            <a:xfrm>
              <a:off x="1058333" y="1854200"/>
              <a:ext cx="0" cy="767163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1432909" y="2049358"/>
            <a:ext cx="2474367" cy="992480"/>
            <a:chOff x="1432909" y="2049358"/>
            <a:chExt cx="2474367" cy="992480"/>
          </a:xfrm>
        </p:grpSpPr>
        <p:sp>
          <p:nvSpPr>
            <p:cNvPr id="11" name="Right Arrow 10"/>
            <p:cNvSpPr/>
            <p:nvPr/>
          </p:nvSpPr>
          <p:spPr>
            <a:xfrm>
              <a:off x="3344915" y="2461396"/>
              <a:ext cx="513789" cy="159967"/>
            </a:xfrm>
            <a:prstGeom prst="rightArrow">
              <a:avLst/>
            </a:prstGeom>
            <a:solidFill>
              <a:srgbClr val="CCFFCC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4"/>
            <a:srcRect b="62258"/>
            <a:stretch/>
          </p:blipFill>
          <p:spPr>
            <a:xfrm>
              <a:off x="1765131" y="2049358"/>
              <a:ext cx="1502608" cy="901635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3344915" y="2136942"/>
              <a:ext cx="562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LPI</a:t>
              </a:r>
              <a:endParaRPr lang="en-US" dirty="0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V="1">
              <a:off x="1432909" y="2726267"/>
              <a:ext cx="332222" cy="31557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1432909" y="3127888"/>
            <a:ext cx="2943643" cy="901635"/>
            <a:chOff x="1432909" y="3127888"/>
            <a:chExt cx="2943643" cy="901635"/>
          </a:xfrm>
        </p:grpSpPr>
        <p:sp>
          <p:nvSpPr>
            <p:cNvPr id="7" name="Can 6"/>
            <p:cNvSpPr/>
            <p:nvPr/>
          </p:nvSpPr>
          <p:spPr>
            <a:xfrm>
              <a:off x="4142539" y="3127888"/>
              <a:ext cx="234013" cy="901635"/>
            </a:xfrm>
            <a:prstGeom prst="can">
              <a:avLst/>
            </a:prstGeom>
            <a:solidFill>
              <a:srgbClr val="CCFFCC"/>
            </a:solidFill>
            <a:effectLst/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Arrow 5"/>
            <p:cNvSpPr/>
            <p:nvPr/>
          </p:nvSpPr>
          <p:spPr>
            <a:xfrm>
              <a:off x="3344915" y="3503609"/>
              <a:ext cx="513789" cy="159967"/>
            </a:xfrm>
            <a:prstGeom prst="rightArrow">
              <a:avLst/>
            </a:prstGeom>
            <a:solidFill>
              <a:srgbClr val="CCFFCC"/>
            </a:solidFill>
            <a:effectLst/>
            <a:scene3d>
              <a:camera prst="orthographicFront">
                <a:rot lat="0" lon="0" rev="108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07172" y="3235380"/>
              <a:ext cx="755336" cy="755336"/>
            </a:xfrm>
            <a:prstGeom prst="rect">
              <a:avLst/>
            </a:prstGeom>
          </p:spPr>
        </p:pic>
        <p:cxnSp>
          <p:nvCxnSpPr>
            <p:cNvPr id="34" name="Straight Arrow Connector 33"/>
            <p:cNvCxnSpPr>
              <a:stCxn id="24" idx="1"/>
            </p:cNvCxnSpPr>
            <p:nvPr/>
          </p:nvCxnSpPr>
          <p:spPr>
            <a:xfrm flipH="1" flipV="1">
              <a:off x="1432909" y="3127888"/>
              <a:ext cx="974263" cy="48516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4159557" y="2080431"/>
            <a:ext cx="1494936" cy="1728571"/>
            <a:chOff x="4159557" y="2080431"/>
            <a:chExt cx="1494936" cy="1728571"/>
          </a:xfrm>
        </p:grpSpPr>
        <p:grpSp>
          <p:nvGrpSpPr>
            <p:cNvPr id="30" name="Group 29"/>
            <p:cNvGrpSpPr/>
            <p:nvPr/>
          </p:nvGrpSpPr>
          <p:grpSpPr>
            <a:xfrm>
              <a:off x="4159557" y="2080431"/>
              <a:ext cx="1437105" cy="1728571"/>
              <a:chOff x="4159557" y="2080431"/>
              <a:chExt cx="1437105" cy="1728571"/>
            </a:xfrm>
          </p:grpSpPr>
          <p:sp>
            <p:nvSpPr>
              <p:cNvPr id="8" name="Can 7"/>
              <p:cNvSpPr/>
              <p:nvPr/>
            </p:nvSpPr>
            <p:spPr>
              <a:xfrm>
                <a:off x="4636942" y="2538956"/>
                <a:ext cx="959720" cy="1270045"/>
              </a:xfrm>
              <a:prstGeom prst="can">
                <a:avLst/>
              </a:prstGeom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Can 8"/>
              <p:cNvSpPr/>
              <p:nvPr/>
            </p:nvSpPr>
            <p:spPr>
              <a:xfrm>
                <a:off x="4159557" y="2080431"/>
                <a:ext cx="234013" cy="901635"/>
              </a:xfrm>
              <a:prstGeom prst="can">
                <a:avLst/>
              </a:prstGeom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Bent-Up Arrow 13"/>
              <p:cNvSpPr/>
              <p:nvPr/>
            </p:nvSpPr>
            <p:spPr>
              <a:xfrm>
                <a:off x="4743578" y="2500176"/>
                <a:ext cx="339295" cy="300545"/>
              </a:xfrm>
              <a:prstGeom prst="bentUpArrow">
                <a:avLst/>
              </a:prstGeom>
              <a:solidFill>
                <a:srgbClr val="CCFFCC"/>
              </a:solidFill>
              <a:effectLst/>
              <a:scene3d>
                <a:camera prst="orthographicFront">
                  <a:rot lat="10800000" lon="0" rev="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Can 18"/>
              <p:cNvSpPr/>
              <p:nvPr/>
            </p:nvSpPr>
            <p:spPr>
              <a:xfrm>
                <a:off x="4636942" y="3387269"/>
                <a:ext cx="959720" cy="421733"/>
              </a:xfrm>
              <a:prstGeom prst="can">
                <a:avLst>
                  <a:gd name="adj" fmla="val 35150"/>
                </a:avLst>
              </a:prstGeom>
              <a:solidFill>
                <a:srgbClr val="CCFFCC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4636942" y="2800721"/>
              <a:ext cx="1017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err="1" smtClean="0"/>
                <a:t>Transferrin</a:t>
              </a:r>
              <a:endParaRPr lang="en-US" sz="1400" i="1" dirty="0"/>
            </a:p>
          </p:txBody>
        </p:sp>
      </p:grp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64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6675"/>
            <a:ext cx="7770813" cy="974725"/>
          </a:xfrm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Cardiac iron risk</a:t>
            </a:r>
          </a:p>
        </p:txBody>
      </p:sp>
      <p:pic>
        <p:nvPicPr>
          <p:cNvPr id="20483" name="Picture 3" descr="Fig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98688"/>
            <a:ext cx="8456613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592667" y="4453467"/>
            <a:ext cx="8238066" cy="1193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140200" y="2198688"/>
            <a:ext cx="5003800" cy="1193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5800" y="2198688"/>
            <a:ext cx="2760133" cy="1193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Chelation </a:t>
            </a:r>
            <a:endParaRPr lang="en-US" dirty="0"/>
          </a:p>
        </p:txBody>
      </p:sp>
      <p:sp>
        <p:nvSpPr>
          <p:cNvPr id="51" name="Content Placeholder 50"/>
          <p:cNvSpPr>
            <a:spLocks noGrp="1"/>
          </p:cNvSpPr>
          <p:nvPr>
            <p:ph idx="1"/>
          </p:nvPr>
        </p:nvSpPr>
        <p:spPr>
          <a:xfrm>
            <a:off x="474927" y="4704080"/>
            <a:ext cx="7770813" cy="1998134"/>
          </a:xfrm>
        </p:spPr>
        <p:txBody>
          <a:bodyPr/>
          <a:lstStyle/>
          <a:p>
            <a:r>
              <a:rPr lang="en-US" dirty="0" smtClean="0"/>
              <a:t>The liver cares about how many grams per week of iron </a:t>
            </a:r>
            <a:r>
              <a:rPr lang="en-US" dirty="0" err="1" smtClean="0"/>
              <a:t>chelators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The heart (and endocrine glands) cares about how many days per week there is iron </a:t>
            </a:r>
            <a:r>
              <a:rPr lang="en-US" dirty="0" err="1" smtClean="0"/>
              <a:t>chelation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1710267" y="1642122"/>
            <a:ext cx="8467" cy="50717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599267" y="1643081"/>
            <a:ext cx="8467" cy="50717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368801" y="1616637"/>
            <a:ext cx="8467" cy="50717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147734" y="1624280"/>
            <a:ext cx="8467" cy="50717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43233" y="124734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Sun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356504" y="1247347"/>
            <a:ext cx="660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Mon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282089" y="1247347"/>
            <a:ext cx="65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Tues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106624" y="1247347"/>
            <a:ext cx="63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Wed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4051496" y="1247347"/>
            <a:ext cx="76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Thurs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912427" y="1247347"/>
            <a:ext cx="4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Fri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716761" y="124734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Sat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65479" y="2131458"/>
            <a:ext cx="6307667" cy="476275"/>
          </a:xfrm>
          <a:prstGeom prst="rect">
            <a:avLst/>
          </a:prstGeom>
          <a:solidFill>
            <a:srgbClr val="FF0000">
              <a:alpha val="3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66749" y="2607733"/>
            <a:ext cx="6307668" cy="164493"/>
          </a:xfrm>
          <a:prstGeom prst="rect">
            <a:avLst/>
          </a:prstGeom>
          <a:solidFill>
            <a:srgbClr val="008000">
              <a:alpha val="3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3438" y="2238401"/>
            <a:ext cx="5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LPI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904071" y="1652879"/>
            <a:ext cx="780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Doses</a:t>
            </a:r>
            <a:endParaRPr lang="en-US" i="1" dirty="0"/>
          </a:p>
        </p:txBody>
      </p:sp>
      <p:grpSp>
        <p:nvGrpSpPr>
          <p:cNvPr id="3" name="Group 62"/>
          <p:cNvGrpSpPr/>
          <p:nvPr/>
        </p:nvGrpSpPr>
        <p:grpSpPr>
          <a:xfrm>
            <a:off x="123437" y="3056151"/>
            <a:ext cx="6870029" cy="1155589"/>
            <a:chOff x="123437" y="3056151"/>
            <a:chExt cx="6870029" cy="1155589"/>
          </a:xfrm>
        </p:grpSpPr>
        <p:sp>
          <p:nvSpPr>
            <p:cNvPr id="25" name="Freeform 24"/>
            <p:cNvSpPr/>
            <p:nvPr/>
          </p:nvSpPr>
          <p:spPr>
            <a:xfrm>
              <a:off x="685799" y="3588814"/>
              <a:ext cx="6307667" cy="622926"/>
            </a:xfrm>
            <a:custGeom>
              <a:avLst/>
              <a:gdLst>
                <a:gd name="connsiteX0" fmla="*/ 0 w 6307667"/>
                <a:gd name="connsiteY0" fmla="*/ 26222 h 622926"/>
                <a:gd name="connsiteX1" fmla="*/ 889000 w 6307667"/>
                <a:gd name="connsiteY1" fmla="*/ 9289 h 622926"/>
                <a:gd name="connsiteX2" fmla="*/ 1117600 w 6307667"/>
                <a:gd name="connsiteY2" fmla="*/ 153222 h 622926"/>
                <a:gd name="connsiteX3" fmla="*/ 1176867 w 6307667"/>
                <a:gd name="connsiteY3" fmla="*/ 271756 h 622926"/>
                <a:gd name="connsiteX4" fmla="*/ 1303867 w 6307667"/>
                <a:gd name="connsiteY4" fmla="*/ 381822 h 622926"/>
                <a:gd name="connsiteX5" fmla="*/ 1422400 w 6307667"/>
                <a:gd name="connsiteY5" fmla="*/ 449556 h 622926"/>
                <a:gd name="connsiteX6" fmla="*/ 1540934 w 6307667"/>
                <a:gd name="connsiteY6" fmla="*/ 508822 h 622926"/>
                <a:gd name="connsiteX7" fmla="*/ 1744134 w 6307667"/>
                <a:gd name="connsiteY7" fmla="*/ 559622 h 622926"/>
                <a:gd name="connsiteX8" fmla="*/ 1938867 w 6307667"/>
                <a:gd name="connsiteY8" fmla="*/ 576556 h 622926"/>
                <a:gd name="connsiteX9" fmla="*/ 2362200 w 6307667"/>
                <a:gd name="connsiteY9" fmla="*/ 585022 h 622926"/>
                <a:gd name="connsiteX10" fmla="*/ 2523067 w 6307667"/>
                <a:gd name="connsiteY10" fmla="*/ 593489 h 622926"/>
                <a:gd name="connsiteX11" fmla="*/ 2700867 w 6307667"/>
                <a:gd name="connsiteY11" fmla="*/ 390289 h 622926"/>
                <a:gd name="connsiteX12" fmla="*/ 2904067 w 6307667"/>
                <a:gd name="connsiteY12" fmla="*/ 297156 h 622926"/>
                <a:gd name="connsiteX13" fmla="*/ 3175000 w 6307667"/>
                <a:gd name="connsiteY13" fmla="*/ 187089 h 622926"/>
                <a:gd name="connsiteX14" fmla="*/ 3462867 w 6307667"/>
                <a:gd name="connsiteY14" fmla="*/ 93956 h 622926"/>
                <a:gd name="connsiteX15" fmla="*/ 3666067 w 6307667"/>
                <a:gd name="connsiteY15" fmla="*/ 60089 h 622926"/>
                <a:gd name="connsiteX16" fmla="*/ 3784600 w 6307667"/>
                <a:gd name="connsiteY16" fmla="*/ 237889 h 622926"/>
                <a:gd name="connsiteX17" fmla="*/ 3911600 w 6307667"/>
                <a:gd name="connsiteY17" fmla="*/ 407222 h 622926"/>
                <a:gd name="connsiteX18" fmla="*/ 4072467 w 6307667"/>
                <a:gd name="connsiteY18" fmla="*/ 517289 h 622926"/>
                <a:gd name="connsiteX19" fmla="*/ 4334934 w 6307667"/>
                <a:gd name="connsiteY19" fmla="*/ 593489 h 622926"/>
                <a:gd name="connsiteX20" fmla="*/ 4715934 w 6307667"/>
                <a:gd name="connsiteY20" fmla="*/ 610422 h 622926"/>
                <a:gd name="connsiteX21" fmla="*/ 5012267 w 6307667"/>
                <a:gd name="connsiteY21" fmla="*/ 618889 h 622926"/>
                <a:gd name="connsiteX22" fmla="*/ 5190067 w 6307667"/>
                <a:gd name="connsiteY22" fmla="*/ 542689 h 622926"/>
                <a:gd name="connsiteX23" fmla="*/ 5486400 w 6307667"/>
                <a:gd name="connsiteY23" fmla="*/ 364889 h 622926"/>
                <a:gd name="connsiteX24" fmla="*/ 5698067 w 6307667"/>
                <a:gd name="connsiteY24" fmla="*/ 254822 h 622926"/>
                <a:gd name="connsiteX25" fmla="*/ 5969000 w 6307667"/>
                <a:gd name="connsiteY25" fmla="*/ 144756 h 622926"/>
                <a:gd name="connsiteX26" fmla="*/ 6307667 w 6307667"/>
                <a:gd name="connsiteY26" fmla="*/ 102422 h 622926"/>
                <a:gd name="connsiteX27" fmla="*/ 6307667 w 6307667"/>
                <a:gd name="connsiteY27" fmla="*/ 102422 h 62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307667" h="622926">
                  <a:moveTo>
                    <a:pt x="0" y="26222"/>
                  </a:moveTo>
                  <a:cubicBezTo>
                    <a:pt x="351366" y="7172"/>
                    <a:pt x="702733" y="-11878"/>
                    <a:pt x="889000" y="9289"/>
                  </a:cubicBezTo>
                  <a:cubicBezTo>
                    <a:pt x="1075267" y="30456"/>
                    <a:pt x="1069622" y="109478"/>
                    <a:pt x="1117600" y="153222"/>
                  </a:cubicBezTo>
                  <a:cubicBezTo>
                    <a:pt x="1165578" y="196967"/>
                    <a:pt x="1145823" y="233656"/>
                    <a:pt x="1176867" y="271756"/>
                  </a:cubicBezTo>
                  <a:cubicBezTo>
                    <a:pt x="1207911" y="309856"/>
                    <a:pt x="1262945" y="352189"/>
                    <a:pt x="1303867" y="381822"/>
                  </a:cubicBezTo>
                  <a:cubicBezTo>
                    <a:pt x="1344789" y="411455"/>
                    <a:pt x="1382889" y="428389"/>
                    <a:pt x="1422400" y="449556"/>
                  </a:cubicBezTo>
                  <a:cubicBezTo>
                    <a:pt x="1461911" y="470723"/>
                    <a:pt x="1487312" y="490478"/>
                    <a:pt x="1540934" y="508822"/>
                  </a:cubicBezTo>
                  <a:cubicBezTo>
                    <a:pt x="1594556" y="527166"/>
                    <a:pt x="1677812" y="548333"/>
                    <a:pt x="1744134" y="559622"/>
                  </a:cubicBezTo>
                  <a:cubicBezTo>
                    <a:pt x="1810456" y="570911"/>
                    <a:pt x="1835856" y="572323"/>
                    <a:pt x="1938867" y="576556"/>
                  </a:cubicBezTo>
                  <a:cubicBezTo>
                    <a:pt x="2041878" y="580789"/>
                    <a:pt x="2264833" y="582200"/>
                    <a:pt x="2362200" y="585022"/>
                  </a:cubicBezTo>
                  <a:cubicBezTo>
                    <a:pt x="2459567" y="587844"/>
                    <a:pt x="2466623" y="625944"/>
                    <a:pt x="2523067" y="593489"/>
                  </a:cubicBezTo>
                  <a:cubicBezTo>
                    <a:pt x="2579511" y="561034"/>
                    <a:pt x="2637367" y="439678"/>
                    <a:pt x="2700867" y="390289"/>
                  </a:cubicBezTo>
                  <a:cubicBezTo>
                    <a:pt x="2764367" y="340900"/>
                    <a:pt x="2825045" y="331023"/>
                    <a:pt x="2904067" y="297156"/>
                  </a:cubicBezTo>
                  <a:cubicBezTo>
                    <a:pt x="2983089" y="263289"/>
                    <a:pt x="3081867" y="220956"/>
                    <a:pt x="3175000" y="187089"/>
                  </a:cubicBezTo>
                  <a:cubicBezTo>
                    <a:pt x="3268133" y="153222"/>
                    <a:pt x="3381023" y="115123"/>
                    <a:pt x="3462867" y="93956"/>
                  </a:cubicBezTo>
                  <a:cubicBezTo>
                    <a:pt x="3544711" y="72789"/>
                    <a:pt x="3612445" y="36100"/>
                    <a:pt x="3666067" y="60089"/>
                  </a:cubicBezTo>
                  <a:cubicBezTo>
                    <a:pt x="3719689" y="84078"/>
                    <a:pt x="3743678" y="180034"/>
                    <a:pt x="3784600" y="237889"/>
                  </a:cubicBezTo>
                  <a:cubicBezTo>
                    <a:pt x="3825522" y="295744"/>
                    <a:pt x="3863622" y="360655"/>
                    <a:pt x="3911600" y="407222"/>
                  </a:cubicBezTo>
                  <a:cubicBezTo>
                    <a:pt x="3959578" y="453789"/>
                    <a:pt x="4001911" y="486245"/>
                    <a:pt x="4072467" y="517289"/>
                  </a:cubicBezTo>
                  <a:cubicBezTo>
                    <a:pt x="4143023" y="548334"/>
                    <a:pt x="4227689" y="577967"/>
                    <a:pt x="4334934" y="593489"/>
                  </a:cubicBezTo>
                  <a:cubicBezTo>
                    <a:pt x="4442179" y="609011"/>
                    <a:pt x="4715934" y="610422"/>
                    <a:pt x="4715934" y="610422"/>
                  </a:cubicBezTo>
                  <a:cubicBezTo>
                    <a:pt x="4828823" y="614655"/>
                    <a:pt x="4933245" y="630178"/>
                    <a:pt x="5012267" y="618889"/>
                  </a:cubicBezTo>
                  <a:cubicBezTo>
                    <a:pt x="5091289" y="607600"/>
                    <a:pt x="5111045" y="585022"/>
                    <a:pt x="5190067" y="542689"/>
                  </a:cubicBezTo>
                  <a:cubicBezTo>
                    <a:pt x="5269089" y="500356"/>
                    <a:pt x="5401733" y="412867"/>
                    <a:pt x="5486400" y="364889"/>
                  </a:cubicBezTo>
                  <a:cubicBezTo>
                    <a:pt x="5571067" y="316911"/>
                    <a:pt x="5617634" y="291511"/>
                    <a:pt x="5698067" y="254822"/>
                  </a:cubicBezTo>
                  <a:cubicBezTo>
                    <a:pt x="5778500" y="218133"/>
                    <a:pt x="5867400" y="170156"/>
                    <a:pt x="5969000" y="144756"/>
                  </a:cubicBezTo>
                  <a:cubicBezTo>
                    <a:pt x="6070600" y="119356"/>
                    <a:pt x="6307667" y="102422"/>
                    <a:pt x="6307667" y="102422"/>
                  </a:cubicBezTo>
                  <a:lnTo>
                    <a:pt x="6307667" y="102422"/>
                  </a:ln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1710266" y="3081636"/>
              <a:ext cx="8467" cy="50717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2599266" y="3082595"/>
              <a:ext cx="8467" cy="50717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4368800" y="3056151"/>
              <a:ext cx="8467" cy="50717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5147733" y="3063794"/>
              <a:ext cx="8467" cy="50717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>
              <a:off x="685798" y="3570972"/>
              <a:ext cx="6307667" cy="476275"/>
            </a:xfrm>
            <a:prstGeom prst="rect">
              <a:avLst/>
            </a:prstGeom>
            <a:solidFill>
              <a:srgbClr val="FF0000">
                <a:alpha val="3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85798" y="4047247"/>
              <a:ext cx="6307668" cy="164493"/>
            </a:xfrm>
            <a:prstGeom prst="rect">
              <a:avLst/>
            </a:prstGeom>
            <a:solidFill>
              <a:srgbClr val="008000">
                <a:alpha val="3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23437" y="3677915"/>
              <a:ext cx="562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LPI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04070" y="3092393"/>
              <a:ext cx="7807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Doses</a:t>
              </a:r>
              <a:endParaRPr lang="en-US" i="1" dirty="0"/>
            </a:p>
          </p:txBody>
        </p:sp>
      </p:grpSp>
      <p:grpSp>
        <p:nvGrpSpPr>
          <p:cNvPr id="4" name="Group 49"/>
          <p:cNvGrpSpPr/>
          <p:nvPr/>
        </p:nvGrpSpPr>
        <p:grpSpPr>
          <a:xfrm>
            <a:off x="1710266" y="3027552"/>
            <a:ext cx="3445934" cy="535777"/>
            <a:chOff x="1710267" y="1615813"/>
            <a:chExt cx="3445934" cy="535777"/>
          </a:xfrm>
        </p:grpSpPr>
        <p:cxnSp>
          <p:nvCxnSpPr>
            <p:cNvPr id="56" name="Straight Arrow Connector 55"/>
            <p:cNvCxnSpPr/>
            <p:nvPr/>
          </p:nvCxnSpPr>
          <p:spPr>
            <a:xfrm>
              <a:off x="1710267" y="1644412"/>
              <a:ext cx="8467" cy="507178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2599267" y="1643081"/>
              <a:ext cx="8467" cy="507178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4360334" y="1615813"/>
              <a:ext cx="8467" cy="507178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5147734" y="1622961"/>
              <a:ext cx="8467" cy="507178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Straight Arrow Connector 59"/>
          <p:cNvCxnSpPr/>
          <p:nvPr/>
        </p:nvCxnSpPr>
        <p:spPr>
          <a:xfrm>
            <a:off x="3466253" y="1616637"/>
            <a:ext cx="8467" cy="50717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868680" y="1657277"/>
            <a:ext cx="8467" cy="50717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6014720" y="1624280"/>
            <a:ext cx="8467" cy="50717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Freeform 63"/>
          <p:cNvSpPr/>
          <p:nvPr/>
        </p:nvSpPr>
        <p:spPr>
          <a:xfrm>
            <a:off x="876300" y="2583392"/>
            <a:ext cx="6115050" cy="179916"/>
          </a:xfrm>
          <a:custGeom>
            <a:avLst/>
            <a:gdLst>
              <a:gd name="connsiteX0" fmla="*/ 0 w 6115050"/>
              <a:gd name="connsiteY0" fmla="*/ 39158 h 179916"/>
              <a:gd name="connsiteX1" fmla="*/ 190500 w 6115050"/>
              <a:gd name="connsiteY1" fmla="*/ 166158 h 179916"/>
              <a:gd name="connsiteX2" fmla="*/ 431800 w 6115050"/>
              <a:gd name="connsiteY2" fmla="*/ 102658 h 179916"/>
              <a:gd name="connsiteX3" fmla="*/ 755650 w 6115050"/>
              <a:gd name="connsiteY3" fmla="*/ 45508 h 179916"/>
              <a:gd name="connsiteX4" fmla="*/ 908050 w 6115050"/>
              <a:gd name="connsiteY4" fmla="*/ 26458 h 179916"/>
              <a:gd name="connsiteX5" fmla="*/ 1016000 w 6115050"/>
              <a:gd name="connsiteY5" fmla="*/ 147108 h 179916"/>
              <a:gd name="connsiteX6" fmla="*/ 1238250 w 6115050"/>
              <a:gd name="connsiteY6" fmla="*/ 128058 h 179916"/>
              <a:gd name="connsiteX7" fmla="*/ 1454150 w 6115050"/>
              <a:gd name="connsiteY7" fmla="*/ 96308 h 179916"/>
              <a:gd name="connsiteX8" fmla="*/ 1663700 w 6115050"/>
              <a:gd name="connsiteY8" fmla="*/ 64558 h 179916"/>
              <a:gd name="connsiteX9" fmla="*/ 1778000 w 6115050"/>
              <a:gd name="connsiteY9" fmla="*/ 32808 h 179916"/>
              <a:gd name="connsiteX10" fmla="*/ 1841500 w 6115050"/>
              <a:gd name="connsiteY10" fmla="*/ 159808 h 179916"/>
              <a:gd name="connsiteX11" fmla="*/ 1962150 w 6115050"/>
              <a:gd name="connsiteY11" fmla="*/ 153458 h 179916"/>
              <a:gd name="connsiteX12" fmla="*/ 2286000 w 6115050"/>
              <a:gd name="connsiteY12" fmla="*/ 115358 h 179916"/>
              <a:gd name="connsiteX13" fmla="*/ 2584450 w 6115050"/>
              <a:gd name="connsiteY13" fmla="*/ 32808 h 179916"/>
              <a:gd name="connsiteX14" fmla="*/ 2692400 w 6115050"/>
              <a:gd name="connsiteY14" fmla="*/ 153458 h 179916"/>
              <a:gd name="connsiteX15" fmla="*/ 2984500 w 6115050"/>
              <a:gd name="connsiteY15" fmla="*/ 83608 h 179916"/>
              <a:gd name="connsiteX16" fmla="*/ 3295650 w 6115050"/>
              <a:gd name="connsiteY16" fmla="*/ 64558 h 179916"/>
              <a:gd name="connsiteX17" fmla="*/ 3530600 w 6115050"/>
              <a:gd name="connsiteY17" fmla="*/ 26458 h 179916"/>
              <a:gd name="connsiteX18" fmla="*/ 3632200 w 6115050"/>
              <a:gd name="connsiteY18" fmla="*/ 153458 h 179916"/>
              <a:gd name="connsiteX19" fmla="*/ 3898900 w 6115050"/>
              <a:gd name="connsiteY19" fmla="*/ 89958 h 179916"/>
              <a:gd name="connsiteX20" fmla="*/ 4318000 w 6115050"/>
              <a:gd name="connsiteY20" fmla="*/ 26458 h 179916"/>
              <a:gd name="connsiteX21" fmla="*/ 4432300 w 6115050"/>
              <a:gd name="connsiteY21" fmla="*/ 134408 h 179916"/>
              <a:gd name="connsiteX22" fmla="*/ 4572000 w 6115050"/>
              <a:gd name="connsiteY22" fmla="*/ 140758 h 179916"/>
              <a:gd name="connsiteX23" fmla="*/ 4806950 w 6115050"/>
              <a:gd name="connsiteY23" fmla="*/ 115358 h 179916"/>
              <a:gd name="connsiteX24" fmla="*/ 5073650 w 6115050"/>
              <a:gd name="connsiteY24" fmla="*/ 70908 h 179916"/>
              <a:gd name="connsiteX25" fmla="*/ 5175250 w 6115050"/>
              <a:gd name="connsiteY25" fmla="*/ 13758 h 179916"/>
              <a:gd name="connsiteX26" fmla="*/ 5245100 w 6115050"/>
              <a:gd name="connsiteY26" fmla="*/ 153458 h 179916"/>
              <a:gd name="connsiteX27" fmla="*/ 5391150 w 6115050"/>
              <a:gd name="connsiteY27" fmla="*/ 128058 h 179916"/>
              <a:gd name="connsiteX28" fmla="*/ 5492750 w 6115050"/>
              <a:gd name="connsiteY28" fmla="*/ 96308 h 179916"/>
              <a:gd name="connsiteX29" fmla="*/ 5753100 w 6115050"/>
              <a:gd name="connsiteY29" fmla="*/ 32808 h 179916"/>
              <a:gd name="connsiteX30" fmla="*/ 6115050 w 6115050"/>
              <a:gd name="connsiteY30" fmla="*/ 32808 h 17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115050" h="179916">
                <a:moveTo>
                  <a:pt x="0" y="39158"/>
                </a:moveTo>
                <a:cubicBezTo>
                  <a:pt x="59266" y="97366"/>
                  <a:pt x="118533" y="155575"/>
                  <a:pt x="190500" y="166158"/>
                </a:cubicBezTo>
                <a:cubicBezTo>
                  <a:pt x="262467" y="176741"/>
                  <a:pt x="337608" y="122766"/>
                  <a:pt x="431800" y="102658"/>
                </a:cubicBezTo>
                <a:cubicBezTo>
                  <a:pt x="525992" y="82550"/>
                  <a:pt x="676275" y="58208"/>
                  <a:pt x="755650" y="45508"/>
                </a:cubicBezTo>
                <a:cubicBezTo>
                  <a:pt x="835025" y="32808"/>
                  <a:pt x="864658" y="9525"/>
                  <a:pt x="908050" y="26458"/>
                </a:cubicBezTo>
                <a:cubicBezTo>
                  <a:pt x="951442" y="43391"/>
                  <a:pt x="960967" y="130175"/>
                  <a:pt x="1016000" y="147108"/>
                </a:cubicBezTo>
                <a:cubicBezTo>
                  <a:pt x="1071033" y="164041"/>
                  <a:pt x="1165225" y="136525"/>
                  <a:pt x="1238250" y="128058"/>
                </a:cubicBezTo>
                <a:cubicBezTo>
                  <a:pt x="1311275" y="119591"/>
                  <a:pt x="1454150" y="96308"/>
                  <a:pt x="1454150" y="96308"/>
                </a:cubicBezTo>
                <a:cubicBezTo>
                  <a:pt x="1525058" y="85725"/>
                  <a:pt x="1609725" y="75141"/>
                  <a:pt x="1663700" y="64558"/>
                </a:cubicBezTo>
                <a:cubicBezTo>
                  <a:pt x="1717675" y="53975"/>
                  <a:pt x="1748367" y="16933"/>
                  <a:pt x="1778000" y="32808"/>
                </a:cubicBezTo>
                <a:cubicBezTo>
                  <a:pt x="1807633" y="48683"/>
                  <a:pt x="1810808" y="139700"/>
                  <a:pt x="1841500" y="159808"/>
                </a:cubicBezTo>
                <a:cubicBezTo>
                  <a:pt x="1872192" y="179916"/>
                  <a:pt x="1888067" y="160866"/>
                  <a:pt x="1962150" y="153458"/>
                </a:cubicBezTo>
                <a:cubicBezTo>
                  <a:pt x="2036233" y="146050"/>
                  <a:pt x="2182283" y="135466"/>
                  <a:pt x="2286000" y="115358"/>
                </a:cubicBezTo>
                <a:cubicBezTo>
                  <a:pt x="2389717" y="95250"/>
                  <a:pt x="2516717" y="26458"/>
                  <a:pt x="2584450" y="32808"/>
                </a:cubicBezTo>
                <a:cubicBezTo>
                  <a:pt x="2652183" y="39158"/>
                  <a:pt x="2625725" y="144991"/>
                  <a:pt x="2692400" y="153458"/>
                </a:cubicBezTo>
                <a:cubicBezTo>
                  <a:pt x="2759075" y="161925"/>
                  <a:pt x="2883958" y="98425"/>
                  <a:pt x="2984500" y="83608"/>
                </a:cubicBezTo>
                <a:cubicBezTo>
                  <a:pt x="3085042" y="68791"/>
                  <a:pt x="3204633" y="74083"/>
                  <a:pt x="3295650" y="64558"/>
                </a:cubicBezTo>
                <a:cubicBezTo>
                  <a:pt x="3386667" y="55033"/>
                  <a:pt x="3474508" y="11641"/>
                  <a:pt x="3530600" y="26458"/>
                </a:cubicBezTo>
                <a:cubicBezTo>
                  <a:pt x="3586692" y="41275"/>
                  <a:pt x="3570817" y="142875"/>
                  <a:pt x="3632200" y="153458"/>
                </a:cubicBezTo>
                <a:cubicBezTo>
                  <a:pt x="3693583" y="164041"/>
                  <a:pt x="3784600" y="111125"/>
                  <a:pt x="3898900" y="89958"/>
                </a:cubicBezTo>
                <a:cubicBezTo>
                  <a:pt x="4013200" y="68791"/>
                  <a:pt x="4229100" y="19050"/>
                  <a:pt x="4318000" y="26458"/>
                </a:cubicBezTo>
                <a:cubicBezTo>
                  <a:pt x="4406900" y="33866"/>
                  <a:pt x="4389967" y="115358"/>
                  <a:pt x="4432300" y="134408"/>
                </a:cubicBezTo>
                <a:cubicBezTo>
                  <a:pt x="4474633" y="153458"/>
                  <a:pt x="4509558" y="143933"/>
                  <a:pt x="4572000" y="140758"/>
                </a:cubicBezTo>
                <a:cubicBezTo>
                  <a:pt x="4634442" y="137583"/>
                  <a:pt x="4723342" y="127000"/>
                  <a:pt x="4806950" y="115358"/>
                </a:cubicBezTo>
                <a:cubicBezTo>
                  <a:pt x="4890558" y="103716"/>
                  <a:pt x="5012267" y="87841"/>
                  <a:pt x="5073650" y="70908"/>
                </a:cubicBezTo>
                <a:cubicBezTo>
                  <a:pt x="5135033" y="53975"/>
                  <a:pt x="5146675" y="0"/>
                  <a:pt x="5175250" y="13758"/>
                </a:cubicBezTo>
                <a:cubicBezTo>
                  <a:pt x="5203825" y="27516"/>
                  <a:pt x="5209117" y="134408"/>
                  <a:pt x="5245100" y="153458"/>
                </a:cubicBezTo>
                <a:cubicBezTo>
                  <a:pt x="5281083" y="172508"/>
                  <a:pt x="5349875" y="137583"/>
                  <a:pt x="5391150" y="128058"/>
                </a:cubicBezTo>
                <a:cubicBezTo>
                  <a:pt x="5432425" y="118533"/>
                  <a:pt x="5432425" y="112183"/>
                  <a:pt x="5492750" y="96308"/>
                </a:cubicBezTo>
                <a:cubicBezTo>
                  <a:pt x="5553075" y="80433"/>
                  <a:pt x="5649383" y="43391"/>
                  <a:pt x="5753100" y="32808"/>
                </a:cubicBezTo>
                <a:cubicBezTo>
                  <a:pt x="5856817" y="22225"/>
                  <a:pt x="6115050" y="32808"/>
                  <a:pt x="6115050" y="32808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70"/>
          <p:cNvGrpSpPr/>
          <p:nvPr/>
        </p:nvGrpSpPr>
        <p:grpSpPr>
          <a:xfrm>
            <a:off x="7031134" y="2721925"/>
            <a:ext cx="1942652" cy="665790"/>
            <a:chOff x="7115804" y="2518132"/>
            <a:chExt cx="1942652" cy="665790"/>
          </a:xfrm>
        </p:grpSpPr>
        <p:sp>
          <p:nvSpPr>
            <p:cNvPr id="66" name="TextBox 65"/>
            <p:cNvSpPr txBox="1"/>
            <p:nvPr/>
          </p:nvSpPr>
          <p:spPr>
            <a:xfrm>
              <a:off x="7701143" y="2518132"/>
              <a:ext cx="1357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transfusions</a:t>
              </a:r>
              <a:endParaRPr lang="en-US" dirty="0"/>
            </a:p>
          </p:txBody>
        </p:sp>
        <p:cxnSp>
          <p:nvCxnSpPr>
            <p:cNvPr id="68" name="Straight Connector 67"/>
            <p:cNvCxnSpPr/>
            <p:nvPr/>
          </p:nvCxnSpPr>
          <p:spPr>
            <a:xfrm>
              <a:off x="7771703" y="2887464"/>
              <a:ext cx="1202083" cy="1588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/>
            <p:cNvSpPr/>
            <p:nvPr/>
          </p:nvSpPr>
          <p:spPr>
            <a:xfrm>
              <a:off x="7839109" y="2814590"/>
              <a:ext cx="10838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 smtClean="0"/>
                <a:t>chelation</a:t>
              </a:r>
              <a:endParaRPr lang="en-US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115804" y="2669061"/>
              <a:ext cx="74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LIC≈ </a:t>
              </a:r>
              <a:endParaRPr lang="en-US" dirty="0"/>
            </a:p>
          </p:txBody>
        </p:sp>
      </p:grpSp>
      <p:grpSp>
        <p:nvGrpSpPr>
          <p:cNvPr id="6" name="Group 74"/>
          <p:cNvGrpSpPr/>
          <p:nvPr/>
        </p:nvGrpSpPr>
        <p:grpSpPr>
          <a:xfrm>
            <a:off x="7345200" y="1339425"/>
            <a:ext cx="1274832" cy="1246444"/>
            <a:chOff x="7345200" y="1339425"/>
            <a:chExt cx="1274832" cy="1246444"/>
          </a:xfrm>
        </p:grpSpPr>
        <p:sp>
          <p:nvSpPr>
            <p:cNvPr id="72" name="Oval 71"/>
            <p:cNvSpPr/>
            <p:nvPr/>
          </p:nvSpPr>
          <p:spPr>
            <a:xfrm>
              <a:off x="7345200" y="1339425"/>
              <a:ext cx="1274832" cy="1246444"/>
            </a:xfrm>
            <a:prstGeom prst="ellipse">
              <a:avLst/>
            </a:prstGeom>
            <a:noFill/>
            <a:ln w="1143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Connector 73"/>
            <p:cNvCxnSpPr>
              <a:stCxn id="72" idx="1"/>
              <a:endCxn id="72" idx="5"/>
            </p:cNvCxnSpPr>
            <p:nvPr/>
          </p:nvCxnSpPr>
          <p:spPr>
            <a:xfrm rot="16200000" flipH="1">
              <a:off x="7541931" y="1511926"/>
              <a:ext cx="881370" cy="901442"/>
            </a:xfrm>
            <a:prstGeom prst="line">
              <a:avLst/>
            </a:prstGeom>
            <a:ln w="1143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7418178" y="1592070"/>
              <a:ext cx="11510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Heart,</a:t>
              </a:r>
            </a:p>
            <a:p>
              <a:pPr algn="ctr"/>
              <a:r>
                <a:rPr lang="en-US" dirty="0" smtClean="0"/>
                <a:t>endocrine</a:t>
              </a:r>
              <a:endParaRPr lang="en-US" dirty="0"/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7421403" y="1610544"/>
            <a:ext cx="1151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Heart,</a:t>
            </a:r>
          </a:p>
          <a:p>
            <a:pPr algn="ctr"/>
            <a:r>
              <a:rPr lang="en-US" dirty="0" smtClean="0"/>
              <a:t>endocrine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37472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build="p"/>
      <p:bldP spid="76" grpId="0"/>
    </p:bld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Folio">
  <a:themeElements>
    <a:clrScheme name="Folio">
      <a:dk1>
        <a:sysClr val="windowText" lastClr="000000"/>
      </a:dk1>
      <a:lt1>
        <a:sysClr val="window" lastClr="FFFFFF"/>
      </a:lt1>
      <a:dk2>
        <a:srgbClr val="2D2F2B"/>
      </a:dk2>
      <a:lt2>
        <a:srgbClr val="DEDED7"/>
      </a:lt2>
      <a:accent1>
        <a:srgbClr val="294171"/>
      </a:accent1>
      <a:accent2>
        <a:srgbClr val="748CBC"/>
      </a:accent2>
      <a:accent3>
        <a:srgbClr val="8E887C"/>
      </a:accent3>
      <a:accent4>
        <a:srgbClr val="834736"/>
      </a:accent4>
      <a:accent5>
        <a:srgbClr val="5A1705"/>
      </a:accent5>
      <a:accent6>
        <a:srgbClr val="A0A16A"/>
      </a:accent6>
      <a:hlink>
        <a:srgbClr val="74B6BC"/>
      </a:hlink>
      <a:folHlink>
        <a:srgbClr val="7F95A4"/>
      </a:folHlink>
    </a:clrScheme>
    <a:fontScheme name="Folio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Folio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40000"/>
                <a:satMod val="120000"/>
              </a:schemeClr>
              <a:schemeClr val="phClr">
                <a:tint val="70000"/>
                <a:satMod val="300000"/>
                <a:lumMod val="110000"/>
              </a:schemeClr>
            </a:duotone>
          </a:blip>
          <a:tile tx="0" ty="0" sx="50000" sy="50000" flip="none" algn="tl"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8100" dist="25400" dir="5400000" algn="br" rotWithShape="0">
              <a:srgbClr val="000000">
                <a:alpha val="50000"/>
              </a:srgbClr>
            </a:outerShdw>
          </a:effectLst>
        </a:effectStyle>
        <a:effectStyle>
          <a:effectLst>
            <a:innerShdw blurRad="190500" dist="25400">
              <a:srgbClr val="000000">
                <a:alpha val="50000"/>
              </a:srgbClr>
            </a:innerShdw>
          </a:effectLst>
        </a:effectStyle>
      </a:effectStyleLst>
      <a:bgFillStyleLst>
        <a:blipFill rotWithShape="1">
          <a:blip xmlns:r="http://schemas.openxmlformats.org/officeDocument/2006/relationships" r:embed="rId3">
            <a:duotone>
              <a:schemeClr val="phClr">
                <a:shade val="10000"/>
                <a:satMod val="125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4">
            <a:duotone>
              <a:schemeClr val="phClr">
                <a:shade val="10000"/>
                <a:satMod val="125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5">
            <a:duotone>
              <a:schemeClr val="phClr">
                <a:shade val="3000"/>
                <a:lumMod val="10000"/>
              </a:schemeClr>
              <a:schemeClr val="phClr">
                <a:tint val="91000"/>
                <a:satMod val="500000"/>
                <a:lumMod val="125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Folio.thmx</Template>
  <TotalTime>3221</TotalTime>
  <Words>1887</Words>
  <Application>Microsoft Macintosh PowerPoint</Application>
  <PresentationFormat>On-screen Show (4:3)</PresentationFormat>
  <Paragraphs>315</Paragraphs>
  <Slides>40</Slides>
  <Notes>1</Notes>
  <HiddenSlides>0</HiddenSlides>
  <MMClips>0</MMClips>
  <ScaleCrop>false</ScaleCrop>
  <HeadingPairs>
    <vt:vector size="6" baseType="variant">
      <vt:variant>
        <vt:lpstr>Design Template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2" baseType="lpstr">
      <vt:lpstr>Folio</vt:lpstr>
      <vt:lpstr>Image</vt:lpstr>
      <vt:lpstr>MRI T2* Made Easy: What the Radiologist Needs to Know. </vt:lpstr>
      <vt:lpstr>Disclosures</vt:lpstr>
      <vt:lpstr>Why does the radiologist need to know iron physiology ?</vt:lpstr>
      <vt:lpstr>Why care about iron overload ?</vt:lpstr>
      <vt:lpstr>Iron toxicity</vt:lpstr>
      <vt:lpstr>How Fast Does Iron Overload Occur ?</vt:lpstr>
      <vt:lpstr>Two forms of iron</vt:lpstr>
      <vt:lpstr>Cardiac iron risk</vt:lpstr>
      <vt:lpstr>Chelation </vt:lpstr>
      <vt:lpstr>LIC level at de-novo cardiac iron</vt:lpstr>
      <vt:lpstr>How can the radiologist help ?</vt:lpstr>
      <vt:lpstr>Pancreatic iron heralds heart iron !</vt:lpstr>
      <vt:lpstr>Staged MRI screening</vt:lpstr>
      <vt:lpstr>Cardiac T2* and cardiac  dysfunction</vt:lpstr>
      <vt:lpstr>What is cardiac T2* measuring ?</vt:lpstr>
      <vt:lpstr>Heart R2* predicts Heart Iron in the Gerbil</vt:lpstr>
      <vt:lpstr>Autopsy Validation (12 hearts)</vt:lpstr>
      <vt:lpstr>Fast Uptake/Slow Clearance</vt:lpstr>
      <vt:lpstr>Cardiac T2* and cardiac  dysfunction</vt:lpstr>
      <vt:lpstr>Previous Paradigm to Protect the Heart</vt:lpstr>
      <vt:lpstr>Trends in Mortality</vt:lpstr>
      <vt:lpstr>Transition to standard of care</vt:lpstr>
      <vt:lpstr>How good is serum ferritin ?</vt:lpstr>
      <vt:lpstr>Serum Ferritin Tracks LIC…except when it doesn’t !</vt:lpstr>
      <vt:lpstr>Liver Iron Reflects Iron Balance</vt:lpstr>
      <vt:lpstr>Slide 26</vt:lpstr>
      <vt:lpstr>R2 versus R2*, that is the question</vt:lpstr>
      <vt:lpstr>High liver iron is bad.</vt:lpstr>
      <vt:lpstr>So what is a “safe” LIC</vt:lpstr>
      <vt:lpstr>So can’t we wait until T2* falls</vt:lpstr>
      <vt:lpstr>Model of disease</vt:lpstr>
      <vt:lpstr>Pancreas R2* and glucose dysregulation</vt:lpstr>
      <vt:lpstr>DI Correlates and Predictors</vt:lpstr>
      <vt:lpstr>Prevalence of Endocrine Dysfunction</vt:lpstr>
      <vt:lpstr>Pituitary volume and iron with age</vt:lpstr>
      <vt:lpstr>Clinical Correlation: Pituitary R2 and hypogonadism</vt:lpstr>
      <vt:lpstr>Practical Monitoring</vt:lpstr>
      <vt:lpstr>When to start scanning</vt:lpstr>
      <vt:lpstr>Summary</vt:lpstr>
      <vt:lpstr>Why does the radiologist need to know iron physiology ?</vt:lpstr>
    </vt:vector>
  </TitlesOfParts>
  <Company>USC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 of Iron Assessment by MRI</dc:title>
  <dc:creator>john wood</dc:creator>
  <cp:lastModifiedBy>john wood</cp:lastModifiedBy>
  <cp:revision>45</cp:revision>
  <cp:lastPrinted>2011-12-01T22:27:36Z</cp:lastPrinted>
  <dcterms:created xsi:type="dcterms:W3CDTF">2018-04-14T02:38:12Z</dcterms:created>
  <dcterms:modified xsi:type="dcterms:W3CDTF">2018-04-14T03:52:51Z</dcterms:modified>
</cp:coreProperties>
</file>